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0"/>
  </p:notesMasterIdLst>
  <p:sldIdLst>
    <p:sldId id="256" r:id="rId2"/>
    <p:sldId id="283" r:id="rId3"/>
    <p:sldId id="712" r:id="rId4"/>
    <p:sldId id="284" r:id="rId5"/>
    <p:sldId id="713" r:id="rId6"/>
    <p:sldId id="705" r:id="rId7"/>
    <p:sldId id="285" r:id="rId8"/>
    <p:sldId id="287" r:id="rId9"/>
    <p:sldId id="714" r:id="rId10"/>
    <p:sldId id="288" r:id="rId11"/>
    <p:sldId id="289" r:id="rId12"/>
    <p:sldId id="290" r:id="rId13"/>
    <p:sldId id="291" r:id="rId14"/>
    <p:sldId id="292" r:id="rId15"/>
    <p:sldId id="295" r:id="rId16"/>
    <p:sldId id="715" r:id="rId17"/>
    <p:sldId id="298" r:id="rId18"/>
    <p:sldId id="299" r:id="rId19"/>
    <p:sldId id="297" r:id="rId20"/>
    <p:sldId id="300" r:id="rId21"/>
    <p:sldId id="583" r:id="rId22"/>
    <p:sldId id="302" r:id="rId23"/>
    <p:sldId id="584" r:id="rId24"/>
    <p:sldId id="303" r:id="rId25"/>
    <p:sldId id="716" r:id="rId26"/>
    <p:sldId id="304" r:id="rId27"/>
    <p:sldId id="717" r:id="rId28"/>
    <p:sldId id="588" r:id="rId29"/>
    <p:sldId id="589" r:id="rId30"/>
    <p:sldId id="590" r:id="rId31"/>
    <p:sldId id="591" r:id="rId32"/>
    <p:sldId id="706" r:id="rId33"/>
    <p:sldId id="707" r:id="rId34"/>
    <p:sldId id="708" r:id="rId35"/>
    <p:sldId id="308" r:id="rId36"/>
    <p:sldId id="718" r:id="rId37"/>
    <p:sldId id="309" r:id="rId38"/>
    <p:sldId id="585" r:id="rId39"/>
    <p:sldId id="586" r:id="rId40"/>
    <p:sldId id="719" r:id="rId41"/>
    <p:sldId id="702" r:id="rId42"/>
    <p:sldId id="710" r:id="rId43"/>
    <p:sldId id="711" r:id="rId44"/>
    <p:sldId id="720" r:id="rId45"/>
    <p:sldId id="310" r:id="rId46"/>
    <p:sldId id="709" r:id="rId47"/>
    <p:sldId id="351" r:id="rId48"/>
    <p:sldId id="721" r:id="rId49"/>
    <p:sldId id="311" r:id="rId50"/>
    <p:sldId id="722" r:id="rId51"/>
    <p:sldId id="571" r:id="rId52"/>
    <p:sldId id="575" r:id="rId53"/>
    <p:sldId id="578" r:id="rId54"/>
    <p:sldId id="576" r:id="rId55"/>
    <p:sldId id="581" r:id="rId56"/>
    <p:sldId id="577" r:id="rId57"/>
    <p:sldId id="582" r:id="rId58"/>
    <p:sldId id="723" r:id="rId59"/>
    <p:sldId id="701" r:id="rId60"/>
    <p:sldId id="724" r:id="rId61"/>
    <p:sldId id="703" r:id="rId62"/>
    <p:sldId id="312" r:id="rId63"/>
    <p:sldId id="725" r:id="rId64"/>
    <p:sldId id="314" r:id="rId65"/>
    <p:sldId id="315" r:id="rId66"/>
    <p:sldId id="726" r:id="rId67"/>
    <p:sldId id="316" r:id="rId68"/>
    <p:sldId id="692" r:id="rId69"/>
  </p:sldIdLst>
  <p:sldSz cx="9144000" cy="6858000" type="screen4x3"/>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46"/>
    <p:restoredTop sz="92810"/>
  </p:normalViewPr>
  <p:slideViewPr>
    <p:cSldViewPr>
      <p:cViewPr>
        <p:scale>
          <a:sx n="112" d="100"/>
          <a:sy n="112" d="100"/>
        </p:scale>
        <p:origin x="2200" y="336"/>
      </p:cViewPr>
      <p:guideLst>
        <p:guide orient="horz" pos="2160"/>
        <p:guide pos="2880"/>
      </p:guideLst>
    </p:cSldViewPr>
  </p:slideViewPr>
  <p:notesTextViewPr>
    <p:cViewPr>
      <p:scale>
        <a:sx n="1" d="1"/>
        <a:sy n="1" d="1"/>
      </p:scale>
      <p:origin x="0" y="0"/>
    </p:cViewPr>
  </p:notesTextViewPr>
  <p:sorterViewPr>
    <p:cViewPr>
      <p:scale>
        <a:sx n="100" d="100"/>
        <a:sy n="100" d="100"/>
      </p:scale>
      <p:origin x="0" y="49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 Type="http://schemas.openxmlformats.org/officeDocument/2006/relationships/slide" Target="slides/slide6.xml" /><Relationship Id="rId71"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14B06-C25B-498F-9B99-3B542A81041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96FE1075-1CC9-46F2-8C2D-CDB44A40F884}">
      <dgm:prSet phldrT="[Text]" custT="1"/>
      <dgm:spPr/>
      <dgm:t>
        <a:bodyPr/>
        <a:lstStyle/>
        <a:p>
          <a:pPr rtl="1"/>
          <a:r>
            <a:rPr lang="en-US" sz="2400" b="1" dirty="0"/>
            <a:t>Prediabetes Diagnosis</a:t>
          </a:r>
          <a:endParaRPr lang="ar-SA" sz="2400" b="1" dirty="0"/>
        </a:p>
      </dgm:t>
    </dgm:pt>
    <dgm:pt modelId="{48A05E8C-0F77-48C6-9285-064F1F6B9A17}" type="parTrans" cxnId="{18C23D52-E206-423A-820F-8E7B26C7D9D0}">
      <dgm:prSet/>
      <dgm:spPr/>
      <dgm:t>
        <a:bodyPr/>
        <a:lstStyle/>
        <a:p>
          <a:pPr rtl="1"/>
          <a:endParaRPr lang="ar-SA"/>
        </a:p>
      </dgm:t>
    </dgm:pt>
    <dgm:pt modelId="{7549201A-013D-4A85-AD1E-38F73D168C80}" type="sibTrans" cxnId="{18C23D52-E206-423A-820F-8E7B26C7D9D0}">
      <dgm:prSet/>
      <dgm:spPr/>
      <dgm:t>
        <a:bodyPr/>
        <a:lstStyle/>
        <a:p>
          <a:pPr rtl="1"/>
          <a:endParaRPr lang="ar-SA"/>
        </a:p>
      </dgm:t>
    </dgm:pt>
    <dgm:pt modelId="{4BF7D95A-E2C7-40BF-9482-C83C470E4EBC}">
      <dgm:prSet phldrT="[Text]" custT="1"/>
      <dgm:spPr/>
      <dgm:t>
        <a:bodyPr/>
        <a:lstStyle/>
        <a:p>
          <a:pPr rtl="0"/>
          <a:r>
            <a:rPr lang="en-US" sz="1400" b="1" dirty="0"/>
            <a:t>HbA1c </a:t>
          </a:r>
        </a:p>
        <a:p>
          <a:pPr rtl="0"/>
          <a:r>
            <a:rPr lang="en-US" sz="1400" b="1" dirty="0"/>
            <a:t>5.7 - 6.4 %</a:t>
          </a:r>
          <a:endParaRPr lang="ar-SA" sz="1400" b="1"/>
        </a:p>
      </dgm:t>
    </dgm:pt>
    <dgm:pt modelId="{E9E9F9E0-A95E-4805-BC1A-3ED2E7F9553A}" type="parTrans" cxnId="{C60DCB8A-7CE3-4729-98D9-47900A5B949C}">
      <dgm:prSet/>
      <dgm:spPr/>
      <dgm:t>
        <a:bodyPr/>
        <a:lstStyle/>
        <a:p>
          <a:pPr rtl="1"/>
          <a:endParaRPr lang="ar-SA"/>
        </a:p>
      </dgm:t>
    </dgm:pt>
    <dgm:pt modelId="{670BF3D8-9AEA-4913-A4AF-1399AE5CB4BB}" type="sibTrans" cxnId="{C60DCB8A-7CE3-4729-98D9-47900A5B949C}">
      <dgm:prSet/>
      <dgm:spPr/>
      <dgm:t>
        <a:bodyPr/>
        <a:lstStyle/>
        <a:p>
          <a:pPr rtl="1"/>
          <a:endParaRPr lang="ar-SA"/>
        </a:p>
      </dgm:t>
    </dgm:pt>
    <dgm:pt modelId="{2DB7F338-0F2A-4EFD-AE21-010B7DC6E609}">
      <dgm:prSet phldrT="[Text]" custT="1"/>
      <dgm:spPr/>
      <dgm:t>
        <a:bodyPr/>
        <a:lstStyle/>
        <a:p>
          <a:pPr rtl="0"/>
          <a:r>
            <a:rPr lang="en-US" sz="1400" b="1" dirty="0"/>
            <a:t>IFG (impaired fasting glucose)</a:t>
          </a:r>
        </a:p>
        <a:p>
          <a:pPr rtl="0"/>
          <a:r>
            <a:rPr lang="en-US" sz="1400" b="1" dirty="0"/>
            <a:t>5.6 - 6.9 mmol/l</a:t>
          </a:r>
          <a:endParaRPr lang="ar-SA" sz="1400" b="1" dirty="0"/>
        </a:p>
      </dgm:t>
    </dgm:pt>
    <dgm:pt modelId="{DB77F9B3-C728-47EF-9887-0071A24AB9D0}" type="parTrans" cxnId="{585CB2A1-0481-4B23-8EF6-16095BF88A8F}">
      <dgm:prSet/>
      <dgm:spPr/>
      <dgm:t>
        <a:bodyPr/>
        <a:lstStyle/>
        <a:p>
          <a:pPr rtl="1"/>
          <a:endParaRPr lang="ar-SA"/>
        </a:p>
      </dgm:t>
    </dgm:pt>
    <dgm:pt modelId="{990C3249-06C2-4086-AECC-4B46454AFBE0}" type="sibTrans" cxnId="{585CB2A1-0481-4B23-8EF6-16095BF88A8F}">
      <dgm:prSet/>
      <dgm:spPr/>
      <dgm:t>
        <a:bodyPr/>
        <a:lstStyle/>
        <a:p>
          <a:pPr rtl="1"/>
          <a:endParaRPr lang="ar-SA"/>
        </a:p>
      </dgm:t>
    </dgm:pt>
    <dgm:pt modelId="{A627EE33-B3B9-47B7-B763-186DFD1C87DD}">
      <dgm:prSet phldrT="[Text]" custT="1"/>
      <dgm:spPr/>
      <dgm:t>
        <a:bodyPr/>
        <a:lstStyle/>
        <a:p>
          <a:pPr rtl="0"/>
          <a:r>
            <a:rPr lang="en-US" sz="1400" b="1" dirty="0"/>
            <a:t>IGT (impaired glucose tolerance)</a:t>
          </a:r>
        </a:p>
        <a:p>
          <a:pPr rtl="0"/>
          <a:r>
            <a:rPr lang="en-US" sz="1400" b="1" dirty="0"/>
            <a:t>2 hrs post glucose 75g OGTT</a:t>
          </a:r>
        </a:p>
        <a:p>
          <a:pPr rtl="0"/>
          <a:r>
            <a:rPr lang="en-US" sz="1400" b="1" dirty="0"/>
            <a:t>7.8 - 11 mmol/l</a:t>
          </a:r>
          <a:endParaRPr lang="ar-SA" sz="1400" b="1" dirty="0"/>
        </a:p>
      </dgm:t>
    </dgm:pt>
    <dgm:pt modelId="{109F36B0-90ED-476C-AC37-8463F23CC967}" type="parTrans" cxnId="{69E96389-ACAB-48A3-957E-13F23836008A}">
      <dgm:prSet/>
      <dgm:spPr/>
      <dgm:t>
        <a:bodyPr/>
        <a:lstStyle/>
        <a:p>
          <a:pPr rtl="1"/>
          <a:endParaRPr lang="ar-SA"/>
        </a:p>
      </dgm:t>
    </dgm:pt>
    <dgm:pt modelId="{1CA28248-7891-4329-9759-A285845F54FF}" type="sibTrans" cxnId="{69E96389-ACAB-48A3-957E-13F23836008A}">
      <dgm:prSet/>
      <dgm:spPr/>
      <dgm:t>
        <a:bodyPr/>
        <a:lstStyle/>
        <a:p>
          <a:pPr rtl="1"/>
          <a:endParaRPr lang="ar-SA"/>
        </a:p>
      </dgm:t>
    </dgm:pt>
    <dgm:pt modelId="{ACA2631C-427D-4795-B2C3-F689556BFE09}" type="pres">
      <dgm:prSet presAssocID="{BA014B06-C25B-498F-9B99-3B542A810416}" presName="Name0" presStyleCnt="0">
        <dgm:presLayoutVars>
          <dgm:chPref val="1"/>
          <dgm:dir/>
          <dgm:animOne val="branch"/>
          <dgm:animLvl val="lvl"/>
          <dgm:resizeHandles val="exact"/>
        </dgm:presLayoutVars>
      </dgm:prSet>
      <dgm:spPr/>
    </dgm:pt>
    <dgm:pt modelId="{34BDD784-8FD3-4183-85D0-F3720C493C3B}" type="pres">
      <dgm:prSet presAssocID="{96FE1075-1CC9-46F2-8C2D-CDB44A40F884}" presName="root1" presStyleCnt="0"/>
      <dgm:spPr/>
    </dgm:pt>
    <dgm:pt modelId="{5E8E0BE9-3A76-42BC-98EF-717CF2C0B161}" type="pres">
      <dgm:prSet presAssocID="{96FE1075-1CC9-46F2-8C2D-CDB44A40F884}" presName="LevelOneTextNode" presStyleLbl="node0" presStyleIdx="0" presStyleCnt="1" custScaleX="147305" custLinFactX="-153009" custLinFactNeighborX="-200000" custLinFactNeighborY="-98">
        <dgm:presLayoutVars>
          <dgm:chPref val="3"/>
        </dgm:presLayoutVars>
      </dgm:prSet>
      <dgm:spPr/>
    </dgm:pt>
    <dgm:pt modelId="{DA4199A0-DE57-496A-9517-5DDB183B097E}" type="pres">
      <dgm:prSet presAssocID="{96FE1075-1CC9-46F2-8C2D-CDB44A40F884}" presName="level2hierChild" presStyleCnt="0"/>
      <dgm:spPr/>
    </dgm:pt>
    <dgm:pt modelId="{09D6265D-F0DE-4708-800B-755E80FE7679}" type="pres">
      <dgm:prSet presAssocID="{E9E9F9E0-A95E-4805-BC1A-3ED2E7F9553A}" presName="conn2-1" presStyleLbl="parChTrans1D2" presStyleIdx="0" presStyleCnt="3"/>
      <dgm:spPr/>
    </dgm:pt>
    <dgm:pt modelId="{91357CCE-8F4C-4F3D-B166-1E7108498886}" type="pres">
      <dgm:prSet presAssocID="{E9E9F9E0-A95E-4805-BC1A-3ED2E7F9553A}" presName="connTx" presStyleLbl="parChTrans1D2" presStyleIdx="0" presStyleCnt="3"/>
      <dgm:spPr/>
    </dgm:pt>
    <dgm:pt modelId="{746C3DD7-1C3A-4968-8B78-41DE3FCD2FAC}" type="pres">
      <dgm:prSet presAssocID="{4BF7D95A-E2C7-40BF-9482-C83C470E4EBC}" presName="root2" presStyleCnt="0"/>
      <dgm:spPr/>
    </dgm:pt>
    <dgm:pt modelId="{3561DA11-77CA-4857-B23E-E942604E2D99}" type="pres">
      <dgm:prSet presAssocID="{4BF7D95A-E2C7-40BF-9482-C83C470E4EBC}" presName="LevelTwoTextNode" presStyleLbl="node2" presStyleIdx="0" presStyleCnt="3" custScaleX="183883" custScaleY="126445" custLinFactNeighborX="76791" custLinFactNeighborY="1683">
        <dgm:presLayoutVars>
          <dgm:chPref val="3"/>
        </dgm:presLayoutVars>
      </dgm:prSet>
      <dgm:spPr/>
    </dgm:pt>
    <dgm:pt modelId="{8E4A4054-F9E2-4C1E-9704-2C1ADCEFCF0E}" type="pres">
      <dgm:prSet presAssocID="{4BF7D95A-E2C7-40BF-9482-C83C470E4EBC}" presName="level3hierChild" presStyleCnt="0"/>
      <dgm:spPr/>
    </dgm:pt>
    <dgm:pt modelId="{DA906C24-FD78-49BE-BC01-8FEEF4019053}" type="pres">
      <dgm:prSet presAssocID="{DB77F9B3-C728-47EF-9887-0071A24AB9D0}" presName="conn2-1" presStyleLbl="parChTrans1D2" presStyleIdx="1" presStyleCnt="3"/>
      <dgm:spPr/>
    </dgm:pt>
    <dgm:pt modelId="{FB2C3086-AE06-4FA7-85C8-EEB98DCD9EDE}" type="pres">
      <dgm:prSet presAssocID="{DB77F9B3-C728-47EF-9887-0071A24AB9D0}" presName="connTx" presStyleLbl="parChTrans1D2" presStyleIdx="1" presStyleCnt="3"/>
      <dgm:spPr/>
    </dgm:pt>
    <dgm:pt modelId="{23AED096-C1B4-45A7-B80B-DA66BF66A654}" type="pres">
      <dgm:prSet presAssocID="{2DB7F338-0F2A-4EFD-AE21-010B7DC6E609}" presName="root2" presStyleCnt="0"/>
      <dgm:spPr/>
    </dgm:pt>
    <dgm:pt modelId="{421A19EF-F1F4-458F-AFAB-B25C56E72193}" type="pres">
      <dgm:prSet presAssocID="{2DB7F338-0F2A-4EFD-AE21-010B7DC6E609}" presName="LevelTwoTextNode" presStyleLbl="node2" presStyleIdx="1" presStyleCnt="3" custScaleX="186410" custScaleY="127736" custLinFactNeighborX="75046" custLinFactNeighborY="13358">
        <dgm:presLayoutVars>
          <dgm:chPref val="3"/>
        </dgm:presLayoutVars>
      </dgm:prSet>
      <dgm:spPr/>
    </dgm:pt>
    <dgm:pt modelId="{79613870-9522-4231-AF1C-E9708F427A70}" type="pres">
      <dgm:prSet presAssocID="{2DB7F338-0F2A-4EFD-AE21-010B7DC6E609}" presName="level3hierChild" presStyleCnt="0"/>
      <dgm:spPr/>
    </dgm:pt>
    <dgm:pt modelId="{36CDA99E-F734-4572-B6C4-BB26529D411D}" type="pres">
      <dgm:prSet presAssocID="{109F36B0-90ED-476C-AC37-8463F23CC967}" presName="conn2-1" presStyleLbl="parChTrans1D2" presStyleIdx="2" presStyleCnt="3"/>
      <dgm:spPr/>
    </dgm:pt>
    <dgm:pt modelId="{A6A8271E-938C-42A3-893A-FF797077924D}" type="pres">
      <dgm:prSet presAssocID="{109F36B0-90ED-476C-AC37-8463F23CC967}" presName="connTx" presStyleLbl="parChTrans1D2" presStyleIdx="2" presStyleCnt="3"/>
      <dgm:spPr/>
    </dgm:pt>
    <dgm:pt modelId="{46FACA78-635C-45FA-B9BB-421DBF2908FC}" type="pres">
      <dgm:prSet presAssocID="{A627EE33-B3B9-47B7-B763-186DFD1C87DD}" presName="root2" presStyleCnt="0"/>
      <dgm:spPr/>
    </dgm:pt>
    <dgm:pt modelId="{0210FAFE-B886-4E28-8234-B220B8AD4E58}" type="pres">
      <dgm:prSet presAssocID="{A627EE33-B3B9-47B7-B763-186DFD1C87DD}" presName="LevelTwoTextNode" presStyleLbl="node2" presStyleIdx="2" presStyleCnt="3" custScaleX="185048" custScaleY="165469" custLinFactNeighborX="76792" custLinFactNeighborY="17378">
        <dgm:presLayoutVars>
          <dgm:chPref val="3"/>
        </dgm:presLayoutVars>
      </dgm:prSet>
      <dgm:spPr/>
    </dgm:pt>
    <dgm:pt modelId="{AC51C78A-7D47-4A20-A954-B77C4552948E}" type="pres">
      <dgm:prSet presAssocID="{A627EE33-B3B9-47B7-B763-186DFD1C87DD}" presName="level3hierChild" presStyleCnt="0"/>
      <dgm:spPr/>
    </dgm:pt>
  </dgm:ptLst>
  <dgm:cxnLst>
    <dgm:cxn modelId="{C397BB09-54AA-46F6-90CE-6F33697D06D5}" type="presOf" srcId="{BA014B06-C25B-498F-9B99-3B542A810416}" destId="{ACA2631C-427D-4795-B2C3-F689556BFE09}" srcOrd="0" destOrd="0" presId="urn:microsoft.com/office/officeart/2008/layout/HorizontalMultiLevelHierarchy"/>
    <dgm:cxn modelId="{D430311F-0976-4366-ABA4-0209619C20EB}" type="presOf" srcId="{DB77F9B3-C728-47EF-9887-0071A24AB9D0}" destId="{DA906C24-FD78-49BE-BC01-8FEEF4019053}" srcOrd="0" destOrd="0" presId="urn:microsoft.com/office/officeart/2008/layout/HorizontalMultiLevelHierarchy"/>
    <dgm:cxn modelId="{6ED76232-B743-4181-9C00-A1CF0AA29731}" type="presOf" srcId="{4BF7D95A-E2C7-40BF-9482-C83C470E4EBC}" destId="{3561DA11-77CA-4857-B23E-E942604E2D99}" srcOrd="0" destOrd="0" presId="urn:microsoft.com/office/officeart/2008/layout/HorizontalMultiLevelHierarchy"/>
    <dgm:cxn modelId="{37CD4F3E-5078-4136-B3B2-0F5B9C2B3A8B}" type="presOf" srcId="{109F36B0-90ED-476C-AC37-8463F23CC967}" destId="{36CDA99E-F734-4572-B6C4-BB26529D411D}" srcOrd="0" destOrd="0" presId="urn:microsoft.com/office/officeart/2008/layout/HorizontalMultiLevelHierarchy"/>
    <dgm:cxn modelId="{3FC8B44B-DD89-49D5-A7F6-04C87C58B9AB}" type="presOf" srcId="{109F36B0-90ED-476C-AC37-8463F23CC967}" destId="{A6A8271E-938C-42A3-893A-FF797077924D}" srcOrd="1" destOrd="0" presId="urn:microsoft.com/office/officeart/2008/layout/HorizontalMultiLevelHierarchy"/>
    <dgm:cxn modelId="{A25B5A6F-4DC5-49AB-B058-BDAD018CA93D}" type="presOf" srcId="{E9E9F9E0-A95E-4805-BC1A-3ED2E7F9553A}" destId="{91357CCE-8F4C-4F3D-B166-1E7108498886}" srcOrd="1" destOrd="0" presId="urn:microsoft.com/office/officeart/2008/layout/HorizontalMultiLevelHierarchy"/>
    <dgm:cxn modelId="{18C23D52-E206-423A-820F-8E7B26C7D9D0}" srcId="{BA014B06-C25B-498F-9B99-3B542A810416}" destId="{96FE1075-1CC9-46F2-8C2D-CDB44A40F884}" srcOrd="0" destOrd="0" parTransId="{48A05E8C-0F77-48C6-9285-064F1F6B9A17}" sibTransId="{7549201A-013D-4A85-AD1E-38F73D168C80}"/>
    <dgm:cxn modelId="{52AB3D86-DDC9-4C47-A5D6-50D2DD78C5CA}" type="presOf" srcId="{E9E9F9E0-A95E-4805-BC1A-3ED2E7F9553A}" destId="{09D6265D-F0DE-4708-800B-755E80FE7679}" srcOrd="0" destOrd="0" presId="urn:microsoft.com/office/officeart/2008/layout/HorizontalMultiLevelHierarchy"/>
    <dgm:cxn modelId="{69E96389-ACAB-48A3-957E-13F23836008A}" srcId="{96FE1075-1CC9-46F2-8C2D-CDB44A40F884}" destId="{A627EE33-B3B9-47B7-B763-186DFD1C87DD}" srcOrd="2" destOrd="0" parTransId="{109F36B0-90ED-476C-AC37-8463F23CC967}" sibTransId="{1CA28248-7891-4329-9759-A285845F54FF}"/>
    <dgm:cxn modelId="{C60DCB8A-7CE3-4729-98D9-47900A5B949C}" srcId="{96FE1075-1CC9-46F2-8C2D-CDB44A40F884}" destId="{4BF7D95A-E2C7-40BF-9482-C83C470E4EBC}" srcOrd="0" destOrd="0" parTransId="{E9E9F9E0-A95E-4805-BC1A-3ED2E7F9553A}" sibTransId="{670BF3D8-9AEA-4913-A4AF-1399AE5CB4BB}"/>
    <dgm:cxn modelId="{585CB2A1-0481-4B23-8EF6-16095BF88A8F}" srcId="{96FE1075-1CC9-46F2-8C2D-CDB44A40F884}" destId="{2DB7F338-0F2A-4EFD-AE21-010B7DC6E609}" srcOrd="1" destOrd="0" parTransId="{DB77F9B3-C728-47EF-9887-0071A24AB9D0}" sibTransId="{990C3249-06C2-4086-AECC-4B46454AFBE0}"/>
    <dgm:cxn modelId="{AACCCBB8-DF8C-402C-AA9B-8D5F61011C7F}" type="presOf" srcId="{96FE1075-1CC9-46F2-8C2D-CDB44A40F884}" destId="{5E8E0BE9-3A76-42BC-98EF-717CF2C0B161}" srcOrd="0" destOrd="0" presId="urn:microsoft.com/office/officeart/2008/layout/HorizontalMultiLevelHierarchy"/>
    <dgm:cxn modelId="{505954E8-C22A-420E-B9DA-909FC44FC27D}" type="presOf" srcId="{A627EE33-B3B9-47B7-B763-186DFD1C87DD}" destId="{0210FAFE-B886-4E28-8234-B220B8AD4E58}" srcOrd="0" destOrd="0" presId="urn:microsoft.com/office/officeart/2008/layout/HorizontalMultiLevelHierarchy"/>
    <dgm:cxn modelId="{B50EDFEA-9040-445B-B4D7-C3135F3BE934}" type="presOf" srcId="{2DB7F338-0F2A-4EFD-AE21-010B7DC6E609}" destId="{421A19EF-F1F4-458F-AFAB-B25C56E72193}" srcOrd="0" destOrd="0" presId="urn:microsoft.com/office/officeart/2008/layout/HorizontalMultiLevelHierarchy"/>
    <dgm:cxn modelId="{B16942F1-A79F-4848-A0C4-F79DD020CC63}" type="presOf" srcId="{DB77F9B3-C728-47EF-9887-0071A24AB9D0}" destId="{FB2C3086-AE06-4FA7-85C8-EEB98DCD9EDE}" srcOrd="1" destOrd="0" presId="urn:microsoft.com/office/officeart/2008/layout/HorizontalMultiLevelHierarchy"/>
    <dgm:cxn modelId="{1F8FAEF1-A2A6-49C3-A193-A43B3DE7F554}" type="presParOf" srcId="{ACA2631C-427D-4795-B2C3-F689556BFE09}" destId="{34BDD784-8FD3-4183-85D0-F3720C493C3B}" srcOrd="0" destOrd="0" presId="urn:microsoft.com/office/officeart/2008/layout/HorizontalMultiLevelHierarchy"/>
    <dgm:cxn modelId="{F1422013-5A64-445F-B679-4C6C1E19A3D4}" type="presParOf" srcId="{34BDD784-8FD3-4183-85D0-F3720C493C3B}" destId="{5E8E0BE9-3A76-42BC-98EF-717CF2C0B161}" srcOrd="0" destOrd="0" presId="urn:microsoft.com/office/officeart/2008/layout/HorizontalMultiLevelHierarchy"/>
    <dgm:cxn modelId="{D84AC919-18A7-43CC-84FC-FB43CA34A777}" type="presParOf" srcId="{34BDD784-8FD3-4183-85D0-F3720C493C3B}" destId="{DA4199A0-DE57-496A-9517-5DDB183B097E}" srcOrd="1" destOrd="0" presId="urn:microsoft.com/office/officeart/2008/layout/HorizontalMultiLevelHierarchy"/>
    <dgm:cxn modelId="{4A05B8FC-CA5F-4911-99B3-E108C30746FC}" type="presParOf" srcId="{DA4199A0-DE57-496A-9517-5DDB183B097E}" destId="{09D6265D-F0DE-4708-800B-755E80FE7679}" srcOrd="0" destOrd="0" presId="urn:microsoft.com/office/officeart/2008/layout/HorizontalMultiLevelHierarchy"/>
    <dgm:cxn modelId="{72316521-E911-4588-BE54-E2FC9C655C38}" type="presParOf" srcId="{09D6265D-F0DE-4708-800B-755E80FE7679}" destId="{91357CCE-8F4C-4F3D-B166-1E7108498886}" srcOrd="0" destOrd="0" presId="urn:microsoft.com/office/officeart/2008/layout/HorizontalMultiLevelHierarchy"/>
    <dgm:cxn modelId="{7803998F-BFDD-4A82-8015-C560C07C7824}" type="presParOf" srcId="{DA4199A0-DE57-496A-9517-5DDB183B097E}" destId="{746C3DD7-1C3A-4968-8B78-41DE3FCD2FAC}" srcOrd="1" destOrd="0" presId="urn:microsoft.com/office/officeart/2008/layout/HorizontalMultiLevelHierarchy"/>
    <dgm:cxn modelId="{DC57D582-26D9-4EB1-A5CC-22BA557C8B06}" type="presParOf" srcId="{746C3DD7-1C3A-4968-8B78-41DE3FCD2FAC}" destId="{3561DA11-77CA-4857-B23E-E942604E2D99}" srcOrd="0" destOrd="0" presId="urn:microsoft.com/office/officeart/2008/layout/HorizontalMultiLevelHierarchy"/>
    <dgm:cxn modelId="{BA0E5D4E-1D60-480F-ABC2-A0D363A8F3B3}" type="presParOf" srcId="{746C3DD7-1C3A-4968-8B78-41DE3FCD2FAC}" destId="{8E4A4054-F9E2-4C1E-9704-2C1ADCEFCF0E}" srcOrd="1" destOrd="0" presId="urn:microsoft.com/office/officeart/2008/layout/HorizontalMultiLevelHierarchy"/>
    <dgm:cxn modelId="{0F903D2B-A125-4424-B050-8211CD04ABC9}" type="presParOf" srcId="{DA4199A0-DE57-496A-9517-5DDB183B097E}" destId="{DA906C24-FD78-49BE-BC01-8FEEF4019053}" srcOrd="2" destOrd="0" presId="urn:microsoft.com/office/officeart/2008/layout/HorizontalMultiLevelHierarchy"/>
    <dgm:cxn modelId="{9CA4CD95-7E10-4041-9A72-FD613BD1748B}" type="presParOf" srcId="{DA906C24-FD78-49BE-BC01-8FEEF4019053}" destId="{FB2C3086-AE06-4FA7-85C8-EEB98DCD9EDE}" srcOrd="0" destOrd="0" presId="urn:microsoft.com/office/officeart/2008/layout/HorizontalMultiLevelHierarchy"/>
    <dgm:cxn modelId="{4E8426F3-5418-402D-9EC2-B99AB4C45C25}" type="presParOf" srcId="{DA4199A0-DE57-496A-9517-5DDB183B097E}" destId="{23AED096-C1B4-45A7-B80B-DA66BF66A654}" srcOrd="3" destOrd="0" presId="urn:microsoft.com/office/officeart/2008/layout/HorizontalMultiLevelHierarchy"/>
    <dgm:cxn modelId="{B1F22B0C-58CE-47FF-B9A5-EC483CD887F7}" type="presParOf" srcId="{23AED096-C1B4-45A7-B80B-DA66BF66A654}" destId="{421A19EF-F1F4-458F-AFAB-B25C56E72193}" srcOrd="0" destOrd="0" presId="urn:microsoft.com/office/officeart/2008/layout/HorizontalMultiLevelHierarchy"/>
    <dgm:cxn modelId="{EC1708B4-6803-4273-A63C-B3D9F9D987CF}" type="presParOf" srcId="{23AED096-C1B4-45A7-B80B-DA66BF66A654}" destId="{79613870-9522-4231-AF1C-E9708F427A70}" srcOrd="1" destOrd="0" presId="urn:microsoft.com/office/officeart/2008/layout/HorizontalMultiLevelHierarchy"/>
    <dgm:cxn modelId="{F076B729-8BB5-4468-860C-7153BD194BB8}" type="presParOf" srcId="{DA4199A0-DE57-496A-9517-5DDB183B097E}" destId="{36CDA99E-F734-4572-B6C4-BB26529D411D}" srcOrd="4" destOrd="0" presId="urn:microsoft.com/office/officeart/2008/layout/HorizontalMultiLevelHierarchy"/>
    <dgm:cxn modelId="{8EBE98C2-DF89-405A-80F7-B21E05C901E1}" type="presParOf" srcId="{36CDA99E-F734-4572-B6C4-BB26529D411D}" destId="{A6A8271E-938C-42A3-893A-FF797077924D}" srcOrd="0" destOrd="0" presId="urn:microsoft.com/office/officeart/2008/layout/HorizontalMultiLevelHierarchy"/>
    <dgm:cxn modelId="{6DE8C461-10FA-46F8-A7ED-E97F4EE7579D}" type="presParOf" srcId="{DA4199A0-DE57-496A-9517-5DDB183B097E}" destId="{46FACA78-635C-45FA-B9BB-421DBF2908FC}" srcOrd="5" destOrd="0" presId="urn:microsoft.com/office/officeart/2008/layout/HorizontalMultiLevelHierarchy"/>
    <dgm:cxn modelId="{A82F0A58-A973-4403-804B-40365104CB8A}" type="presParOf" srcId="{46FACA78-635C-45FA-B9BB-421DBF2908FC}" destId="{0210FAFE-B886-4E28-8234-B220B8AD4E58}" srcOrd="0" destOrd="0" presId="urn:microsoft.com/office/officeart/2008/layout/HorizontalMultiLevelHierarchy"/>
    <dgm:cxn modelId="{CDD8442C-F4D8-4804-8337-CBD3052B7627}" type="presParOf" srcId="{46FACA78-635C-45FA-B9BB-421DBF2908FC}" destId="{AC51C78A-7D47-4A20-A954-B77C4552948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DA99E-F734-4572-B6C4-BB26529D411D}">
      <dsp:nvSpPr>
        <dsp:cNvPr id="0" name=""/>
        <dsp:cNvSpPr/>
      </dsp:nvSpPr>
      <dsp:spPr>
        <a:xfrm>
          <a:off x="1430902" y="2556284"/>
          <a:ext cx="1386153" cy="1646196"/>
        </a:xfrm>
        <a:custGeom>
          <a:avLst/>
          <a:gdLst/>
          <a:ahLst/>
          <a:cxnLst/>
          <a:rect l="0" t="0" r="0" b="0"/>
          <a:pathLst>
            <a:path>
              <a:moveTo>
                <a:pt x="0" y="0"/>
              </a:moveTo>
              <a:lnTo>
                <a:pt x="693076" y="0"/>
              </a:lnTo>
              <a:lnTo>
                <a:pt x="693076" y="1646196"/>
              </a:lnTo>
              <a:lnTo>
                <a:pt x="1386153" y="1646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a:off x="2070178" y="3325580"/>
        <a:ext cx="107603" cy="107603"/>
      </dsp:txXfrm>
    </dsp:sp>
    <dsp:sp modelId="{DA906C24-FD78-49BE-BC01-8FEEF4019053}">
      <dsp:nvSpPr>
        <dsp:cNvPr id="0" name=""/>
        <dsp:cNvSpPr/>
      </dsp:nvSpPr>
      <dsp:spPr>
        <a:xfrm>
          <a:off x="1430902" y="2450784"/>
          <a:ext cx="1342758" cy="91440"/>
        </a:xfrm>
        <a:custGeom>
          <a:avLst/>
          <a:gdLst/>
          <a:ahLst/>
          <a:cxnLst/>
          <a:rect l="0" t="0" r="0" b="0"/>
          <a:pathLst>
            <a:path>
              <a:moveTo>
                <a:pt x="0" y="105499"/>
              </a:moveTo>
              <a:lnTo>
                <a:pt x="671379" y="105499"/>
              </a:lnTo>
              <a:lnTo>
                <a:pt x="671379" y="45720"/>
              </a:lnTo>
              <a:lnTo>
                <a:pt x="134275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2068679" y="2462902"/>
        <a:ext cx="67204" cy="67204"/>
      </dsp:txXfrm>
    </dsp:sp>
    <dsp:sp modelId="{09D6265D-F0DE-4708-800B-755E80FE7679}">
      <dsp:nvSpPr>
        <dsp:cNvPr id="0" name=""/>
        <dsp:cNvSpPr/>
      </dsp:nvSpPr>
      <dsp:spPr>
        <a:xfrm>
          <a:off x="1430902" y="905706"/>
          <a:ext cx="1423272" cy="1650577"/>
        </a:xfrm>
        <a:custGeom>
          <a:avLst/>
          <a:gdLst/>
          <a:ahLst/>
          <a:cxnLst/>
          <a:rect l="0" t="0" r="0" b="0"/>
          <a:pathLst>
            <a:path>
              <a:moveTo>
                <a:pt x="0" y="1650577"/>
              </a:moveTo>
              <a:lnTo>
                <a:pt x="711636" y="1650577"/>
              </a:lnTo>
              <a:lnTo>
                <a:pt x="711636" y="0"/>
              </a:lnTo>
              <a:lnTo>
                <a:pt x="14232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a:off x="2088052" y="1676508"/>
        <a:ext cx="108973" cy="108973"/>
      </dsp:txXfrm>
    </dsp:sp>
    <dsp:sp modelId="{5E8E0BE9-3A76-42BC-98EF-717CF2C0B161}">
      <dsp:nvSpPr>
        <dsp:cNvPr id="0" name=""/>
        <dsp:cNvSpPr/>
      </dsp:nvSpPr>
      <dsp:spPr>
        <a:xfrm rot="16200000">
          <a:off x="-1840832" y="1840832"/>
          <a:ext cx="5112568" cy="1430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en-US" sz="2400" b="1" kern="1200" dirty="0"/>
            <a:t>Prediabetes Diagnosis</a:t>
          </a:r>
          <a:endParaRPr lang="ar-SA" sz="2400" b="1" kern="1200" dirty="0"/>
        </a:p>
      </dsp:txBody>
      <dsp:txXfrm>
        <a:off x="-1840832" y="1840832"/>
        <a:ext cx="5112568" cy="1430902"/>
      </dsp:txXfrm>
    </dsp:sp>
    <dsp:sp modelId="{3561DA11-77CA-4857-B23E-E942604E2D99}">
      <dsp:nvSpPr>
        <dsp:cNvPr id="0" name=""/>
        <dsp:cNvSpPr/>
      </dsp:nvSpPr>
      <dsp:spPr>
        <a:xfrm>
          <a:off x="2854175" y="291570"/>
          <a:ext cx="5858792" cy="1228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HbA1c </a:t>
          </a:r>
        </a:p>
        <a:p>
          <a:pPr marL="0" lvl="0" indent="0" algn="ctr" defTabSz="622300" rtl="0">
            <a:lnSpc>
              <a:spcPct val="90000"/>
            </a:lnSpc>
            <a:spcBef>
              <a:spcPct val="0"/>
            </a:spcBef>
            <a:spcAft>
              <a:spcPct val="35000"/>
            </a:spcAft>
            <a:buNone/>
          </a:pPr>
          <a:r>
            <a:rPr lang="en-US" sz="1400" b="1" kern="1200" dirty="0"/>
            <a:t>5.7 - 6.4 %</a:t>
          </a:r>
          <a:endParaRPr lang="ar-SA" sz="1400" b="1" kern="1200"/>
        </a:p>
      </dsp:txBody>
      <dsp:txXfrm>
        <a:off x="2854175" y="291570"/>
        <a:ext cx="5858792" cy="1228271"/>
      </dsp:txXfrm>
    </dsp:sp>
    <dsp:sp modelId="{421A19EF-F1F4-458F-AFAB-B25C56E72193}">
      <dsp:nvSpPr>
        <dsp:cNvPr id="0" name=""/>
        <dsp:cNvSpPr/>
      </dsp:nvSpPr>
      <dsp:spPr>
        <a:xfrm>
          <a:off x="2773661" y="1876098"/>
          <a:ext cx="5939306" cy="1240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IFG (impaired fasting glucose)</a:t>
          </a:r>
        </a:p>
        <a:p>
          <a:pPr marL="0" lvl="0" indent="0" algn="ctr" defTabSz="622300" rtl="0">
            <a:lnSpc>
              <a:spcPct val="90000"/>
            </a:lnSpc>
            <a:spcBef>
              <a:spcPct val="0"/>
            </a:spcBef>
            <a:spcAft>
              <a:spcPct val="35000"/>
            </a:spcAft>
            <a:buNone/>
          </a:pPr>
          <a:r>
            <a:rPr lang="en-US" sz="1400" b="1" kern="1200" dirty="0"/>
            <a:t>5.6 - 6.9 mmol/l</a:t>
          </a:r>
          <a:endParaRPr lang="ar-SA" sz="1400" b="1" kern="1200" dirty="0"/>
        </a:p>
      </dsp:txBody>
      <dsp:txXfrm>
        <a:off x="2773661" y="1876098"/>
        <a:ext cx="5939306" cy="1240812"/>
      </dsp:txXfrm>
    </dsp:sp>
    <dsp:sp modelId="{0210FAFE-B886-4E28-8234-B220B8AD4E58}">
      <dsp:nvSpPr>
        <dsp:cNvPr id="0" name=""/>
        <dsp:cNvSpPr/>
      </dsp:nvSpPr>
      <dsp:spPr>
        <a:xfrm>
          <a:off x="2817056" y="3398807"/>
          <a:ext cx="5895911" cy="1607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kern="1200" dirty="0"/>
            <a:t>IGT (impaired glucose tolerance)</a:t>
          </a:r>
        </a:p>
        <a:p>
          <a:pPr marL="0" lvl="0" indent="0" algn="ctr" defTabSz="622300" rtl="0">
            <a:lnSpc>
              <a:spcPct val="90000"/>
            </a:lnSpc>
            <a:spcBef>
              <a:spcPct val="0"/>
            </a:spcBef>
            <a:spcAft>
              <a:spcPct val="35000"/>
            </a:spcAft>
            <a:buNone/>
          </a:pPr>
          <a:r>
            <a:rPr lang="en-US" sz="1400" b="1" kern="1200" dirty="0"/>
            <a:t>2 hrs post glucose 75g OGTT</a:t>
          </a:r>
        </a:p>
        <a:p>
          <a:pPr marL="0" lvl="0" indent="0" algn="ctr" defTabSz="622300" rtl="0">
            <a:lnSpc>
              <a:spcPct val="90000"/>
            </a:lnSpc>
            <a:spcBef>
              <a:spcPct val="0"/>
            </a:spcBef>
            <a:spcAft>
              <a:spcPct val="35000"/>
            </a:spcAft>
            <a:buNone/>
          </a:pPr>
          <a:r>
            <a:rPr lang="en-US" sz="1400" b="1" kern="1200" dirty="0"/>
            <a:t>7.8 - 11 mmol/l</a:t>
          </a:r>
          <a:endParaRPr lang="ar-SA" sz="1400" b="1" kern="1200" dirty="0"/>
        </a:p>
      </dsp:txBody>
      <dsp:txXfrm>
        <a:off x="2817056" y="3398807"/>
        <a:ext cx="5895911" cy="160734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874C26-5207-4382-9D73-42CB78F276C1}" type="datetimeFigureOut">
              <a:rPr lang="ar-KW" smtClean="0"/>
              <a:t>15/08/1440</a:t>
            </a:fld>
            <a:endParaRPr lang="ar-K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467320-CADD-41E6-A008-59960D20A84B}" type="slidenum">
              <a:rPr lang="ar-KW" smtClean="0"/>
              <a:t>‹#›</a:t>
            </a:fld>
            <a:endParaRPr lang="ar-KW"/>
          </a:p>
        </p:txBody>
      </p:sp>
    </p:spTree>
    <p:extLst>
      <p:ext uri="{BB962C8B-B14F-4D97-AF65-F5344CB8AC3E}">
        <p14:creationId xmlns:p14="http://schemas.microsoft.com/office/powerpoint/2010/main" val="26826406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K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KW"/>
          </a:p>
        </p:txBody>
      </p:sp>
      <p:sp>
        <p:nvSpPr>
          <p:cNvPr id="4" name="Date Placeholder 3"/>
          <p:cNvSpPr>
            <a:spLocks noGrp="1"/>
          </p:cNvSpPr>
          <p:nvPr>
            <p:ph type="dt" sz="half" idx="10"/>
          </p:nvPr>
        </p:nvSpPr>
        <p:spPr/>
        <p:txBody>
          <a:bodyPr/>
          <a:lstStyle/>
          <a:p>
            <a:fld id="{F197384C-415B-465F-81CA-EBF0A15E5C44}" type="datetimeFigureOut">
              <a:rPr lang="ar-KW" smtClean="0"/>
              <a:t>15/08/1440</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400203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F197384C-415B-465F-81CA-EBF0A15E5C44}" type="datetimeFigureOut">
              <a:rPr lang="ar-KW" smtClean="0"/>
              <a:t>15/08/1440</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78782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K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F197384C-415B-465F-81CA-EBF0A15E5C44}" type="datetimeFigureOut">
              <a:rPr lang="ar-KW" smtClean="0"/>
              <a:t>15/08/1440</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95673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F197384C-415B-465F-81CA-EBF0A15E5C44}" type="datetimeFigureOut">
              <a:rPr lang="ar-KW" smtClean="0"/>
              <a:t>15/08/1440</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405927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K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7384C-415B-465F-81CA-EBF0A15E5C44}" type="datetimeFigureOut">
              <a:rPr lang="ar-KW" smtClean="0"/>
              <a:t>15/08/1440</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214742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p:cNvSpPr>
            <a:spLocks noGrp="1"/>
          </p:cNvSpPr>
          <p:nvPr>
            <p:ph type="dt" sz="half" idx="10"/>
          </p:nvPr>
        </p:nvSpPr>
        <p:spPr/>
        <p:txBody>
          <a:bodyPr/>
          <a:lstStyle/>
          <a:p>
            <a:fld id="{F197384C-415B-465F-81CA-EBF0A15E5C44}" type="datetimeFigureOut">
              <a:rPr lang="ar-KW" smtClean="0"/>
              <a:t>15/08/1440</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397122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K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p:cNvSpPr>
            <a:spLocks noGrp="1"/>
          </p:cNvSpPr>
          <p:nvPr>
            <p:ph type="dt" sz="half" idx="10"/>
          </p:nvPr>
        </p:nvSpPr>
        <p:spPr/>
        <p:txBody>
          <a:bodyPr/>
          <a:lstStyle/>
          <a:p>
            <a:fld id="{F197384C-415B-465F-81CA-EBF0A15E5C44}" type="datetimeFigureOut">
              <a:rPr lang="ar-KW" smtClean="0"/>
              <a:t>15/08/1440</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399098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Date Placeholder 2"/>
          <p:cNvSpPr>
            <a:spLocks noGrp="1"/>
          </p:cNvSpPr>
          <p:nvPr>
            <p:ph type="dt" sz="half" idx="10"/>
          </p:nvPr>
        </p:nvSpPr>
        <p:spPr/>
        <p:txBody>
          <a:bodyPr/>
          <a:lstStyle/>
          <a:p>
            <a:fld id="{F197384C-415B-465F-81CA-EBF0A15E5C44}" type="datetimeFigureOut">
              <a:rPr lang="ar-KW" smtClean="0"/>
              <a:t>15/08/1440</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163258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7384C-415B-465F-81CA-EBF0A15E5C44}" type="datetimeFigureOut">
              <a:rPr lang="ar-KW" smtClean="0"/>
              <a:t>15/08/1440</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240168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K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7384C-415B-465F-81CA-EBF0A15E5C44}" type="datetimeFigureOut">
              <a:rPr lang="ar-KW" smtClean="0"/>
              <a:t>15/08/1440</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155515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K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7384C-415B-465F-81CA-EBF0A15E5C44}" type="datetimeFigureOut">
              <a:rPr lang="ar-KW" smtClean="0"/>
              <a:t>15/08/1440</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003F5672-7C72-402E-B6D0-3DDF6FEB5DD8}" type="slidenum">
              <a:rPr lang="ar-KW" smtClean="0"/>
              <a:t>‹#›</a:t>
            </a:fld>
            <a:endParaRPr lang="ar-KW"/>
          </a:p>
        </p:txBody>
      </p:sp>
    </p:spTree>
    <p:extLst>
      <p:ext uri="{BB962C8B-B14F-4D97-AF65-F5344CB8AC3E}">
        <p14:creationId xmlns:p14="http://schemas.microsoft.com/office/powerpoint/2010/main" val="31669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K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197384C-415B-465F-81CA-EBF0A15E5C44}" type="datetimeFigureOut">
              <a:rPr lang="ar-KW" smtClean="0"/>
              <a:t>15/08/1440</a:t>
            </a:fld>
            <a:endParaRPr lang="ar-K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3F5672-7C72-402E-B6D0-3DDF6FEB5DD8}" type="slidenum">
              <a:rPr lang="ar-KW" smtClean="0"/>
              <a:t>‹#›</a:t>
            </a:fld>
            <a:endParaRPr lang="ar-KW"/>
          </a:p>
        </p:txBody>
      </p:sp>
    </p:spTree>
    <p:extLst>
      <p:ext uri="{BB962C8B-B14F-4D97-AF65-F5344CB8AC3E}">
        <p14:creationId xmlns:p14="http://schemas.microsoft.com/office/powerpoint/2010/main" val="419909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rtl="0"/>
            <a:r>
              <a:rPr lang="en-US" sz="9600" b="1" dirty="0"/>
              <a:t>OSCE workshop</a:t>
            </a:r>
            <a:br>
              <a:rPr lang="en-US" sz="9600" b="1" dirty="0"/>
            </a:br>
            <a:r>
              <a:rPr lang="en-US" sz="3600" b="1" dirty="0"/>
              <a:t>The 4</a:t>
            </a:r>
            <a:r>
              <a:rPr lang="en-US" sz="3600" b="1" baseline="30000" dirty="0"/>
              <a:t>th</a:t>
            </a:r>
            <a:r>
              <a:rPr lang="en-US" sz="3600" b="1" dirty="0"/>
              <a:t> family medicine review course</a:t>
            </a:r>
            <a:br>
              <a:rPr lang="en-US" sz="3600" b="1" dirty="0"/>
            </a:br>
            <a:r>
              <a:rPr lang="en-US" sz="3600" b="1" dirty="0"/>
              <a:t>Dr. Sara AlHammouri</a:t>
            </a:r>
            <a:endParaRPr lang="ar-KW" sz="9600" b="1" dirty="0"/>
          </a:p>
        </p:txBody>
      </p:sp>
      <p:sp>
        <p:nvSpPr>
          <p:cNvPr id="8" name="TextBox 7"/>
          <p:cNvSpPr txBox="1"/>
          <p:nvPr/>
        </p:nvSpPr>
        <p:spPr>
          <a:xfrm>
            <a:off x="5881772" y="5083277"/>
            <a:ext cx="184731" cy="369332"/>
          </a:xfrm>
          <a:prstGeom prst="rect">
            <a:avLst/>
          </a:prstGeom>
          <a:noFill/>
        </p:spPr>
        <p:txBody>
          <a:bodyPr wrap="none" rtlCol="0">
            <a:spAutoFit/>
          </a:bodyPr>
          <a:lstStyle/>
          <a:p>
            <a:pPr marL="0" algn="l" defTabSz="914400" rtl="0" eaLnBrk="1" latinLnBrk="0" hangingPunct="1"/>
            <a:endParaRPr lang="en-US" dirty="0"/>
          </a:p>
        </p:txBody>
      </p:sp>
    </p:spTree>
    <p:extLst>
      <p:ext uri="{BB962C8B-B14F-4D97-AF65-F5344CB8AC3E}">
        <p14:creationId xmlns:p14="http://schemas.microsoft.com/office/powerpoint/2010/main" val="412665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Prediabetes </a:t>
            </a:r>
            <a:endParaRPr lang="ar-KW" b="1" dirty="0">
              <a:solidFill>
                <a:srgbClr val="0070C0"/>
              </a:solidFill>
            </a:endParaRPr>
          </a:p>
        </p:txBody>
      </p:sp>
      <p:sp>
        <p:nvSpPr>
          <p:cNvPr id="3" name="Content Placeholder 2"/>
          <p:cNvSpPr>
            <a:spLocks noGrp="1"/>
          </p:cNvSpPr>
          <p:nvPr>
            <p:ph idx="1"/>
          </p:nvPr>
        </p:nvSpPr>
        <p:spPr/>
        <p:txBody>
          <a:bodyPr>
            <a:normAutofit fontScale="32500" lnSpcReduction="20000"/>
          </a:bodyPr>
          <a:lstStyle/>
          <a:p>
            <a:pPr marL="0" indent="0" algn="l" rtl="0">
              <a:buNone/>
            </a:pPr>
            <a:r>
              <a:rPr lang="en-US" sz="4900" b="1" dirty="0">
                <a:solidFill>
                  <a:srgbClr val="0070C0"/>
                </a:solidFill>
              </a:rPr>
              <a:t>Screen asymptomatic adults for Diabetes mellitus if:</a:t>
            </a:r>
          </a:p>
          <a:p>
            <a:pPr marL="514350" indent="-514350" algn="l" rtl="0">
              <a:buAutoNum type="arabicPeriod"/>
            </a:pPr>
            <a:r>
              <a:rPr lang="en-US" sz="4900" b="1" dirty="0"/>
              <a:t>BMI ≥25 kg/m².</a:t>
            </a:r>
          </a:p>
          <a:p>
            <a:pPr marL="514350" indent="-514350" algn="l" rtl="0">
              <a:buAutoNum type="arabicPeriod"/>
            </a:pPr>
            <a:r>
              <a:rPr lang="en-US" sz="4900" b="1" dirty="0"/>
              <a:t>BMI≥ 23 kg/m². (Asian American)</a:t>
            </a:r>
          </a:p>
          <a:p>
            <a:pPr marL="514350" indent="-514350" algn="l" rtl="0">
              <a:buAutoNum type="arabicPeriod"/>
            </a:pPr>
            <a:r>
              <a:rPr lang="en-US" sz="4900" b="1" dirty="0"/>
              <a:t>And one or more Risk Factor:</a:t>
            </a:r>
          </a:p>
          <a:p>
            <a:pPr marL="514350" lvl="0" indent="-514350" algn="l" rtl="0">
              <a:buAutoNum type="alphaLcPeriod"/>
            </a:pPr>
            <a:r>
              <a:rPr lang="en-US" sz="4900" b="1" dirty="0"/>
              <a:t>Physical inactivity.</a:t>
            </a:r>
          </a:p>
          <a:p>
            <a:pPr marL="514350" lvl="0" indent="-514350" algn="l" rtl="0">
              <a:buAutoNum type="alphaLcPeriod"/>
            </a:pPr>
            <a:r>
              <a:rPr lang="en-US" sz="4900" b="1" dirty="0"/>
              <a:t>1</a:t>
            </a:r>
            <a:r>
              <a:rPr lang="en-US" sz="4900" b="1" baseline="30000" dirty="0"/>
              <a:t>st</a:t>
            </a:r>
            <a:r>
              <a:rPr lang="en-US" sz="4900" b="1" dirty="0"/>
              <a:t> degree relative with DM.                                                                                                     </a:t>
            </a:r>
          </a:p>
          <a:p>
            <a:pPr marL="514350" lvl="0" indent="-514350" algn="l" rtl="0">
              <a:buAutoNum type="alphaLcPeriod"/>
            </a:pPr>
            <a:r>
              <a:rPr lang="en-US" sz="4900" b="1" dirty="0"/>
              <a:t>High risk race/ethnicity.                                                                                                            </a:t>
            </a:r>
          </a:p>
          <a:p>
            <a:pPr marL="514350" lvl="0" indent="-514350" algn="l" rtl="0">
              <a:buAutoNum type="alphaLcPeriod"/>
            </a:pPr>
            <a:r>
              <a:rPr lang="en-US" sz="4900" b="1" dirty="0"/>
              <a:t>Women with GDM or delivered baby &gt; 4kg.                                                                       </a:t>
            </a:r>
          </a:p>
          <a:p>
            <a:pPr marL="514350" lvl="0" indent="-514350" algn="l" rtl="0">
              <a:buAutoNum type="alphaLcPeriod"/>
            </a:pPr>
            <a:r>
              <a:rPr lang="en-US" sz="4900" b="1" dirty="0"/>
              <a:t>HDL &lt; 0.9 mmol/l, TG &gt; 2.8 mmol/l.</a:t>
            </a:r>
          </a:p>
          <a:p>
            <a:pPr marL="514350" lvl="0" indent="-514350" algn="l" rtl="0">
              <a:buAutoNum type="alphaLcPeriod"/>
            </a:pPr>
            <a:r>
              <a:rPr lang="en-US" sz="4900" b="1" dirty="0"/>
              <a:t>HbA1c 5.7 or more, IFG or IGT.                                                                 </a:t>
            </a:r>
          </a:p>
          <a:p>
            <a:pPr marL="514350" lvl="0" indent="-514350" algn="l" rtl="0">
              <a:buAutoNum type="alphaLcPeriod"/>
            </a:pPr>
            <a:r>
              <a:rPr lang="en-US" sz="4900" b="1" dirty="0"/>
              <a:t>Conditions associated with insulin resistance (metabolic syndrome, </a:t>
            </a:r>
          </a:p>
          <a:p>
            <a:pPr marL="0" indent="0" algn="l" rtl="0">
              <a:buNone/>
            </a:pPr>
            <a:r>
              <a:rPr lang="en-US" sz="4900" b="1" dirty="0"/>
              <a:t>obesity, pregnancy, stress, inactivity, steroids).</a:t>
            </a:r>
          </a:p>
          <a:p>
            <a:pPr marL="0" indent="0" algn="l" rtl="0">
              <a:buNone/>
            </a:pPr>
            <a:r>
              <a:rPr lang="en-US" sz="4900" b="1" dirty="0"/>
              <a:t>CVD history.      </a:t>
            </a:r>
          </a:p>
          <a:p>
            <a:pPr marL="0" lvl="0" indent="0" algn="l" rtl="0">
              <a:buNone/>
            </a:pPr>
            <a:endParaRPr lang="en-US" sz="4900" b="1" dirty="0"/>
          </a:p>
          <a:p>
            <a:pPr marL="0" lvl="0" indent="0" algn="l" rtl="0">
              <a:buNone/>
            </a:pPr>
            <a:r>
              <a:rPr lang="en-US" sz="6200" b="1" dirty="0">
                <a:solidFill>
                  <a:srgbClr val="FF0000"/>
                </a:solidFill>
              </a:rPr>
              <a:t>If no risk factor testing start at 45y.</a:t>
            </a:r>
          </a:p>
          <a:p>
            <a:pPr marL="0" lvl="0" indent="0" algn="l" rtl="0">
              <a:buNone/>
            </a:pPr>
            <a:r>
              <a:rPr lang="en-US" sz="6200" b="1" dirty="0">
                <a:solidFill>
                  <a:srgbClr val="FF0000"/>
                </a:solidFill>
              </a:rPr>
              <a:t>If normal, repeat every 3 years.</a:t>
            </a:r>
          </a:p>
          <a:p>
            <a:pPr marL="0" lvl="0" indent="0" algn="l" rtl="0">
              <a:buNone/>
            </a:pPr>
            <a:r>
              <a:rPr lang="en-US" sz="6200" b="1" dirty="0">
                <a:solidFill>
                  <a:srgbClr val="FF0000"/>
                </a:solidFill>
              </a:rPr>
              <a:t>If prediabetes, test yearly.                   </a:t>
            </a:r>
            <a:r>
              <a:rPr lang="en-US" sz="4900" b="1" dirty="0"/>
              <a:t>          </a:t>
            </a:r>
            <a:r>
              <a:rPr lang="en-US" b="1" dirty="0"/>
              <a:t>                                </a:t>
            </a:r>
          </a:p>
          <a:p>
            <a:pPr algn="l" rtl="0"/>
            <a:endParaRPr lang="ar-KW" b="1" dirty="0"/>
          </a:p>
        </p:txBody>
      </p:sp>
    </p:spTree>
    <p:extLst>
      <p:ext uri="{BB962C8B-B14F-4D97-AF65-F5344CB8AC3E}">
        <p14:creationId xmlns:p14="http://schemas.microsoft.com/office/powerpoint/2010/main" val="52098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289938"/>
              </p:ext>
            </p:extLst>
          </p:nvPr>
        </p:nvGraphicFramePr>
        <p:xfrm>
          <a:off x="179512" y="1196752"/>
          <a:ext cx="87129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92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444221"/>
              </p:ext>
            </p:extLst>
          </p:nvPr>
        </p:nvGraphicFramePr>
        <p:xfrm>
          <a:off x="694057" y="1600200"/>
          <a:ext cx="7755885" cy="4525962"/>
        </p:xfrm>
        <a:graphic>
          <a:graphicData uri="http://schemas.openxmlformats.org/drawingml/2006/table">
            <a:tbl>
              <a:tblPr firstRow="1" firstCol="1" bandRow="1">
                <a:tableStyleId>{5C22544A-7EE6-4342-B048-85BDC9FD1C3A}</a:tableStyleId>
              </a:tblPr>
              <a:tblGrid>
                <a:gridCol w="2626008">
                  <a:extLst>
                    <a:ext uri="{9D8B030D-6E8A-4147-A177-3AD203B41FA5}">
                      <a16:colId xmlns:a16="http://schemas.microsoft.com/office/drawing/2014/main" val="20000"/>
                    </a:ext>
                  </a:extLst>
                </a:gridCol>
                <a:gridCol w="2645234">
                  <a:extLst>
                    <a:ext uri="{9D8B030D-6E8A-4147-A177-3AD203B41FA5}">
                      <a16:colId xmlns:a16="http://schemas.microsoft.com/office/drawing/2014/main" val="20001"/>
                    </a:ext>
                  </a:extLst>
                </a:gridCol>
                <a:gridCol w="2484643">
                  <a:extLst>
                    <a:ext uri="{9D8B030D-6E8A-4147-A177-3AD203B41FA5}">
                      <a16:colId xmlns:a16="http://schemas.microsoft.com/office/drawing/2014/main" val="20002"/>
                    </a:ext>
                  </a:extLst>
                </a:gridCol>
              </a:tblGrid>
              <a:tr h="374562">
                <a:tc>
                  <a:txBody>
                    <a:bodyPr/>
                    <a:lstStyle/>
                    <a:p>
                      <a:pPr algn="ctr" rtl="0">
                        <a:lnSpc>
                          <a:spcPct val="115000"/>
                        </a:lnSpc>
                        <a:spcAft>
                          <a:spcPts val="0"/>
                        </a:spcAft>
                      </a:pPr>
                      <a:r>
                        <a:rPr lang="en-US" sz="2100" dirty="0">
                          <a:effectLst/>
                        </a:rPr>
                        <a:t>History </a:t>
                      </a:r>
                      <a:endParaRPr lang="en-US" sz="1000" dirty="0">
                        <a:effectLst/>
                        <a:latin typeface="Calibri"/>
                        <a:ea typeface="Calibri"/>
                        <a:cs typeface="Arial"/>
                      </a:endParaRPr>
                    </a:p>
                  </a:txBody>
                  <a:tcPr marL="61070" marR="61070" marT="0" marB="0"/>
                </a:tc>
                <a:tc>
                  <a:txBody>
                    <a:bodyPr/>
                    <a:lstStyle/>
                    <a:p>
                      <a:pPr algn="ctr" rtl="0">
                        <a:lnSpc>
                          <a:spcPct val="115000"/>
                        </a:lnSpc>
                        <a:spcAft>
                          <a:spcPts val="0"/>
                        </a:spcAft>
                      </a:pPr>
                      <a:r>
                        <a:rPr lang="en-US" sz="2100" dirty="0">
                          <a:effectLst/>
                        </a:rPr>
                        <a:t>Examination </a:t>
                      </a:r>
                      <a:endParaRPr lang="en-US" sz="1000" dirty="0">
                        <a:effectLst/>
                        <a:latin typeface="Calibri"/>
                        <a:ea typeface="Calibri"/>
                        <a:cs typeface="Arial"/>
                      </a:endParaRPr>
                    </a:p>
                  </a:txBody>
                  <a:tcPr marL="61070" marR="61070" marT="0" marB="0"/>
                </a:tc>
                <a:tc>
                  <a:txBody>
                    <a:bodyPr/>
                    <a:lstStyle/>
                    <a:p>
                      <a:pPr algn="ctr" rtl="0">
                        <a:lnSpc>
                          <a:spcPct val="115000"/>
                        </a:lnSpc>
                        <a:spcAft>
                          <a:spcPts val="0"/>
                        </a:spcAft>
                      </a:pPr>
                      <a:r>
                        <a:rPr lang="en-US" sz="2100" dirty="0">
                          <a:effectLst/>
                        </a:rPr>
                        <a:t>Investigation</a:t>
                      </a:r>
                      <a:endParaRPr lang="en-US" sz="1000" dirty="0">
                        <a:effectLst/>
                        <a:latin typeface="Calibri"/>
                        <a:ea typeface="Calibri"/>
                        <a:cs typeface="Arial"/>
                      </a:endParaRPr>
                    </a:p>
                  </a:txBody>
                  <a:tcPr marL="61070" marR="61070" marT="0" marB="0"/>
                </a:tc>
                <a:extLst>
                  <a:ext uri="{0D108BD9-81ED-4DB2-BD59-A6C34878D82A}">
                    <a16:rowId xmlns:a16="http://schemas.microsoft.com/office/drawing/2014/main" val="10000"/>
                  </a:ext>
                </a:extLst>
              </a:tr>
              <a:tr h="873979">
                <a:tc>
                  <a:txBody>
                    <a:bodyPr/>
                    <a:lstStyle/>
                    <a:p>
                      <a:pPr algn="l" rtl="0">
                        <a:lnSpc>
                          <a:spcPct val="115000"/>
                        </a:lnSpc>
                        <a:spcAft>
                          <a:spcPts val="0"/>
                        </a:spcAft>
                      </a:pPr>
                      <a:r>
                        <a:rPr lang="en-US" sz="1200" dirty="0">
                          <a:effectLst/>
                        </a:rPr>
                        <a:t>Hx of symptoms of hyperglycemia:</a:t>
                      </a:r>
                      <a:endParaRPr lang="en-US" sz="1000" dirty="0">
                        <a:effectLst/>
                      </a:endParaRPr>
                    </a:p>
                    <a:p>
                      <a:pPr marL="342900" lvl="0" indent="-342900" algn="l" rtl="0">
                        <a:lnSpc>
                          <a:spcPct val="115000"/>
                        </a:lnSpc>
                        <a:spcAft>
                          <a:spcPts val="0"/>
                        </a:spcAft>
                        <a:buFont typeface="Calibri"/>
                        <a:buChar char="-"/>
                      </a:pPr>
                      <a:r>
                        <a:rPr lang="en-US" sz="1200" dirty="0">
                          <a:effectLst/>
                        </a:rPr>
                        <a:t>Polyuria</a:t>
                      </a:r>
                      <a:endParaRPr lang="en-US" sz="1000" dirty="0">
                        <a:effectLst/>
                      </a:endParaRPr>
                    </a:p>
                    <a:p>
                      <a:pPr marL="342900" lvl="0" indent="-342900" algn="l" rtl="0">
                        <a:lnSpc>
                          <a:spcPct val="115000"/>
                        </a:lnSpc>
                        <a:spcAft>
                          <a:spcPts val="0"/>
                        </a:spcAft>
                        <a:buFont typeface="Calibri"/>
                        <a:buChar char="-"/>
                      </a:pPr>
                      <a:r>
                        <a:rPr lang="en-US" sz="1200" dirty="0">
                          <a:effectLst/>
                        </a:rPr>
                        <a:t>Polydipsia</a:t>
                      </a:r>
                      <a:endParaRPr lang="en-US" sz="1000" dirty="0">
                        <a:effectLst/>
                      </a:endParaRPr>
                    </a:p>
                    <a:p>
                      <a:pPr marL="342900" lvl="0" indent="-342900" algn="l" rtl="0">
                        <a:lnSpc>
                          <a:spcPct val="115000"/>
                        </a:lnSpc>
                        <a:spcAft>
                          <a:spcPts val="0"/>
                        </a:spcAft>
                        <a:buFont typeface="Calibri"/>
                        <a:buChar char="-"/>
                      </a:pPr>
                      <a:r>
                        <a:rPr lang="en-US" sz="1200" dirty="0">
                          <a:effectLst/>
                        </a:rPr>
                        <a:t>Weight loss</a:t>
                      </a:r>
                      <a:endParaRPr lang="en-US" sz="1000" dirty="0">
                        <a:effectLst/>
                        <a:latin typeface="Calibri"/>
                        <a:ea typeface="Calibri"/>
                        <a:cs typeface="Arial"/>
                      </a:endParaRPr>
                    </a:p>
                  </a:txBody>
                  <a:tcPr marL="61070" marR="61070" marT="0" marB="0"/>
                </a:tc>
                <a:tc>
                  <a:txBody>
                    <a:bodyPr/>
                    <a:lstStyle/>
                    <a:p>
                      <a:pPr algn="ctr" rtl="0">
                        <a:lnSpc>
                          <a:spcPct val="115000"/>
                        </a:lnSpc>
                        <a:spcAft>
                          <a:spcPts val="0"/>
                        </a:spcAft>
                      </a:pPr>
                      <a:r>
                        <a:rPr lang="en-US" sz="1200" dirty="0">
                          <a:effectLst/>
                        </a:rPr>
                        <a:t> </a:t>
                      </a:r>
                      <a:endParaRPr lang="en-US" sz="1000" dirty="0">
                        <a:effectLst/>
                        <a:latin typeface="Calibri"/>
                        <a:ea typeface="Calibri"/>
                        <a:cs typeface="Arial"/>
                      </a:endParaRPr>
                    </a:p>
                  </a:txBody>
                  <a:tcPr marL="61070" marR="61070" marT="0" marB="0"/>
                </a:tc>
                <a:tc>
                  <a:txBody>
                    <a:bodyPr/>
                    <a:lstStyle/>
                    <a:p>
                      <a:pPr algn="ctr" rtl="0">
                        <a:lnSpc>
                          <a:spcPct val="115000"/>
                        </a:lnSpc>
                        <a:spcAft>
                          <a:spcPts val="0"/>
                        </a:spcAft>
                      </a:pPr>
                      <a:r>
                        <a:rPr lang="en-US" sz="1200" dirty="0">
                          <a:effectLst/>
                        </a:rPr>
                        <a:t>Annual HbA1c</a:t>
                      </a:r>
                      <a:endParaRPr lang="en-US" sz="1000" dirty="0">
                        <a:effectLst/>
                        <a:latin typeface="Calibri"/>
                        <a:ea typeface="Calibri"/>
                        <a:cs typeface="Arial"/>
                      </a:endParaRPr>
                    </a:p>
                  </a:txBody>
                  <a:tcPr marL="61070" marR="61070" marT="0" marB="0"/>
                </a:tc>
                <a:extLst>
                  <a:ext uri="{0D108BD9-81ED-4DB2-BD59-A6C34878D82A}">
                    <a16:rowId xmlns:a16="http://schemas.microsoft.com/office/drawing/2014/main" val="10001"/>
                  </a:ext>
                </a:extLst>
              </a:tr>
              <a:tr h="1529463">
                <a:tc>
                  <a:txBody>
                    <a:bodyPr/>
                    <a:lstStyle/>
                    <a:p>
                      <a:pPr algn="l" rtl="0">
                        <a:lnSpc>
                          <a:spcPct val="115000"/>
                        </a:lnSpc>
                        <a:spcAft>
                          <a:spcPts val="0"/>
                        </a:spcAft>
                      </a:pPr>
                      <a:r>
                        <a:rPr lang="en-US" sz="1200" dirty="0">
                          <a:effectLst/>
                        </a:rPr>
                        <a:t>Hx of complications of DM:</a:t>
                      </a:r>
                      <a:endParaRPr lang="en-US" sz="1000" dirty="0">
                        <a:effectLst/>
                      </a:endParaRPr>
                    </a:p>
                    <a:p>
                      <a:pPr marL="342900" lvl="0" indent="-342900" algn="just" rtl="0">
                        <a:lnSpc>
                          <a:spcPct val="115000"/>
                        </a:lnSpc>
                        <a:spcAft>
                          <a:spcPts val="0"/>
                        </a:spcAft>
                        <a:buFont typeface="Calibri"/>
                        <a:buChar char="-"/>
                      </a:pPr>
                      <a:r>
                        <a:rPr lang="en-US" sz="1200" dirty="0">
                          <a:effectLst/>
                        </a:rPr>
                        <a:t>Neuropathy</a:t>
                      </a:r>
                      <a:endParaRPr lang="en-US" sz="1000" dirty="0">
                        <a:effectLst/>
                      </a:endParaRPr>
                    </a:p>
                    <a:p>
                      <a:pPr marL="342900" lvl="0" indent="-342900" algn="l" rtl="0">
                        <a:lnSpc>
                          <a:spcPct val="115000"/>
                        </a:lnSpc>
                        <a:spcAft>
                          <a:spcPts val="0"/>
                        </a:spcAft>
                        <a:buFont typeface="Calibri"/>
                        <a:buChar char="-"/>
                      </a:pPr>
                      <a:r>
                        <a:rPr lang="en-US" sz="1200" dirty="0">
                          <a:effectLst/>
                        </a:rPr>
                        <a:t>Stoke/TIA (weakness, speech..)</a:t>
                      </a:r>
                      <a:endParaRPr lang="en-US" sz="1000" dirty="0">
                        <a:effectLst/>
                      </a:endParaRPr>
                    </a:p>
                    <a:p>
                      <a:pPr marL="342900" lvl="0" indent="-342900" algn="l" rtl="0">
                        <a:lnSpc>
                          <a:spcPct val="115000"/>
                        </a:lnSpc>
                        <a:spcAft>
                          <a:spcPts val="0"/>
                        </a:spcAft>
                        <a:buFont typeface="Calibri"/>
                        <a:buChar char="-"/>
                      </a:pPr>
                      <a:r>
                        <a:rPr lang="en-US" sz="1200" dirty="0">
                          <a:effectLst/>
                        </a:rPr>
                        <a:t>Heart failure (dyspnea, PND, lower limb edema)</a:t>
                      </a:r>
                      <a:endParaRPr lang="en-US" sz="1000" dirty="0">
                        <a:effectLst/>
                      </a:endParaRPr>
                    </a:p>
                    <a:p>
                      <a:pPr marL="342900" lvl="0" indent="-342900" algn="l" rtl="0">
                        <a:lnSpc>
                          <a:spcPct val="115000"/>
                        </a:lnSpc>
                        <a:spcAft>
                          <a:spcPts val="0"/>
                        </a:spcAft>
                        <a:buFont typeface="Calibri"/>
                        <a:buChar char="-"/>
                      </a:pPr>
                      <a:r>
                        <a:rPr lang="en-US" sz="1200" dirty="0">
                          <a:effectLst/>
                        </a:rPr>
                        <a:t>Chest pain</a:t>
                      </a:r>
                      <a:endParaRPr lang="en-US" sz="1000" dirty="0">
                        <a:effectLst/>
                      </a:endParaRPr>
                    </a:p>
                    <a:p>
                      <a:pPr marL="342900" lvl="0" indent="-342900" algn="l" rtl="0">
                        <a:lnSpc>
                          <a:spcPct val="115000"/>
                        </a:lnSpc>
                        <a:spcAft>
                          <a:spcPts val="0"/>
                        </a:spcAft>
                        <a:buFont typeface="Calibri"/>
                        <a:buChar char="-"/>
                      </a:pPr>
                      <a:r>
                        <a:rPr lang="en-US" sz="1200" dirty="0">
                          <a:effectLst/>
                        </a:rPr>
                        <a:t>Repeated infections</a:t>
                      </a:r>
                      <a:endParaRPr lang="en-US" sz="1000" dirty="0">
                        <a:effectLst/>
                        <a:latin typeface="Calibri"/>
                        <a:ea typeface="Calibri"/>
                        <a:cs typeface="Arial"/>
                      </a:endParaRPr>
                    </a:p>
                  </a:txBody>
                  <a:tcPr marL="61070" marR="61070" marT="0" marB="0"/>
                </a:tc>
                <a:tc>
                  <a:txBody>
                    <a:bodyPr/>
                    <a:lstStyle/>
                    <a:p>
                      <a:pPr marL="342900" lvl="0" indent="-342900" algn="l" rtl="0">
                        <a:lnSpc>
                          <a:spcPct val="115000"/>
                        </a:lnSpc>
                        <a:spcAft>
                          <a:spcPts val="0"/>
                        </a:spcAft>
                        <a:buFont typeface="Calibri"/>
                        <a:buChar char="-"/>
                      </a:pPr>
                      <a:r>
                        <a:rPr lang="en-US" sz="1200" dirty="0">
                          <a:effectLst/>
                        </a:rPr>
                        <a:t>Fundoscopy (retinopathy)</a:t>
                      </a:r>
                      <a:endParaRPr lang="en-US" sz="1000" dirty="0">
                        <a:effectLst/>
                      </a:endParaRPr>
                    </a:p>
                    <a:p>
                      <a:pPr marL="342900" lvl="0" indent="-342900" algn="l" rtl="0">
                        <a:lnSpc>
                          <a:spcPct val="115000"/>
                        </a:lnSpc>
                        <a:spcAft>
                          <a:spcPts val="0"/>
                        </a:spcAft>
                        <a:buFont typeface="Calibri"/>
                        <a:buChar char="-"/>
                      </a:pPr>
                      <a:r>
                        <a:rPr lang="en-US" sz="1200" dirty="0">
                          <a:effectLst/>
                        </a:rPr>
                        <a:t>Blood pressure measurement.</a:t>
                      </a:r>
                      <a:endParaRPr lang="en-US" sz="1000" dirty="0">
                        <a:effectLst/>
                      </a:endParaRPr>
                    </a:p>
                    <a:p>
                      <a:pPr marL="342900" lvl="0" indent="-342900" algn="l" rtl="0">
                        <a:lnSpc>
                          <a:spcPct val="115000"/>
                        </a:lnSpc>
                        <a:spcAft>
                          <a:spcPts val="0"/>
                        </a:spcAft>
                        <a:buFont typeface="Calibri"/>
                        <a:buChar char="-"/>
                      </a:pPr>
                      <a:r>
                        <a:rPr lang="en-US" sz="1200" dirty="0">
                          <a:effectLst/>
                        </a:rPr>
                        <a:t>Foot examination.</a:t>
                      </a:r>
                      <a:endParaRPr lang="en-US" sz="1000" dirty="0">
                        <a:effectLst/>
                        <a:latin typeface="Calibri"/>
                        <a:ea typeface="Calibri"/>
                        <a:cs typeface="Arial"/>
                      </a:endParaRPr>
                    </a:p>
                  </a:txBody>
                  <a:tcPr marL="61070" marR="61070" marT="0" marB="0"/>
                </a:tc>
                <a:tc>
                  <a:txBody>
                    <a:bodyPr/>
                    <a:lstStyle/>
                    <a:p>
                      <a:pPr algn="ctr" rtl="0">
                        <a:lnSpc>
                          <a:spcPct val="115000"/>
                        </a:lnSpc>
                        <a:spcAft>
                          <a:spcPts val="0"/>
                        </a:spcAft>
                      </a:pPr>
                      <a:r>
                        <a:rPr lang="en-US" sz="1200" dirty="0">
                          <a:effectLst/>
                        </a:rPr>
                        <a:t>Urine microalbumin (nephropathy)</a:t>
                      </a:r>
                      <a:endParaRPr lang="en-US" sz="1000" dirty="0">
                        <a:effectLst/>
                        <a:latin typeface="Calibri"/>
                        <a:ea typeface="Calibri"/>
                        <a:cs typeface="Arial"/>
                      </a:endParaRPr>
                    </a:p>
                  </a:txBody>
                  <a:tcPr marL="61070" marR="61070" marT="0" marB="0"/>
                </a:tc>
                <a:extLst>
                  <a:ext uri="{0D108BD9-81ED-4DB2-BD59-A6C34878D82A}">
                    <a16:rowId xmlns:a16="http://schemas.microsoft.com/office/drawing/2014/main" val="10002"/>
                  </a:ext>
                </a:extLst>
              </a:tr>
              <a:tr h="1747958">
                <a:tc>
                  <a:txBody>
                    <a:bodyPr/>
                    <a:lstStyle/>
                    <a:p>
                      <a:pPr algn="l" rtl="0">
                        <a:lnSpc>
                          <a:spcPct val="115000"/>
                        </a:lnSpc>
                        <a:spcAft>
                          <a:spcPts val="0"/>
                        </a:spcAft>
                      </a:pPr>
                      <a:r>
                        <a:rPr lang="en-US" sz="1200" dirty="0">
                          <a:effectLst/>
                        </a:rPr>
                        <a:t>Risk factors:</a:t>
                      </a:r>
                      <a:endParaRPr lang="en-US" sz="1000" dirty="0">
                        <a:effectLst/>
                      </a:endParaRPr>
                    </a:p>
                    <a:p>
                      <a:pPr marL="342900" lvl="0" indent="-342900" algn="l" rtl="0">
                        <a:lnSpc>
                          <a:spcPct val="115000"/>
                        </a:lnSpc>
                        <a:spcAft>
                          <a:spcPts val="0"/>
                        </a:spcAft>
                        <a:buFont typeface="Calibri"/>
                        <a:buChar char="-"/>
                      </a:pPr>
                      <a:r>
                        <a:rPr lang="en-US" sz="1200" dirty="0">
                          <a:effectLst/>
                        </a:rPr>
                        <a:t>Smoking</a:t>
                      </a:r>
                      <a:endParaRPr lang="en-US" sz="1000" dirty="0">
                        <a:effectLst/>
                      </a:endParaRPr>
                    </a:p>
                    <a:p>
                      <a:pPr marL="342900" lvl="0" indent="-342900" algn="l" rtl="0">
                        <a:lnSpc>
                          <a:spcPct val="115000"/>
                        </a:lnSpc>
                        <a:spcAft>
                          <a:spcPts val="0"/>
                        </a:spcAft>
                        <a:buFont typeface="Calibri"/>
                        <a:buChar char="-"/>
                      </a:pPr>
                      <a:r>
                        <a:rPr lang="en-US" sz="1200" dirty="0">
                          <a:effectLst/>
                        </a:rPr>
                        <a:t>Obesity</a:t>
                      </a:r>
                      <a:endParaRPr lang="en-US" sz="1000" dirty="0">
                        <a:effectLst/>
                      </a:endParaRPr>
                    </a:p>
                    <a:p>
                      <a:pPr marL="342900" lvl="0" indent="-342900" algn="l" rtl="0">
                        <a:lnSpc>
                          <a:spcPct val="115000"/>
                        </a:lnSpc>
                        <a:spcAft>
                          <a:spcPts val="0"/>
                        </a:spcAft>
                        <a:buFont typeface="Calibri"/>
                        <a:buChar char="-"/>
                      </a:pPr>
                      <a:r>
                        <a:rPr lang="en-US" sz="1200" dirty="0">
                          <a:effectLst/>
                        </a:rPr>
                        <a:t>Hyperlipidemia</a:t>
                      </a:r>
                      <a:endParaRPr lang="en-US" sz="1000" dirty="0">
                        <a:effectLst/>
                      </a:endParaRPr>
                    </a:p>
                    <a:p>
                      <a:pPr marL="342900" lvl="0" indent="-342900" algn="l" rtl="0">
                        <a:lnSpc>
                          <a:spcPct val="115000"/>
                        </a:lnSpc>
                        <a:spcAft>
                          <a:spcPts val="0"/>
                        </a:spcAft>
                        <a:buFont typeface="Calibri"/>
                        <a:buChar char="-"/>
                      </a:pPr>
                      <a:r>
                        <a:rPr lang="en-US" sz="1200" dirty="0">
                          <a:effectLst/>
                        </a:rPr>
                        <a:t>Prior GDM (female) </a:t>
                      </a:r>
                      <a:endParaRPr lang="en-US" sz="1000" dirty="0">
                        <a:effectLst/>
                      </a:endParaRPr>
                    </a:p>
                    <a:p>
                      <a:pPr marL="342900" lvl="0" indent="-342900" algn="l" rtl="0">
                        <a:lnSpc>
                          <a:spcPct val="115000"/>
                        </a:lnSpc>
                        <a:spcAft>
                          <a:spcPts val="0"/>
                        </a:spcAft>
                        <a:buFont typeface="Calibri"/>
                        <a:buChar char="-"/>
                      </a:pPr>
                      <a:r>
                        <a:rPr lang="en-US" sz="1200" dirty="0">
                          <a:effectLst/>
                        </a:rPr>
                        <a:t>Family history of premature CVD death &lt; 55y m and &lt;65 f.</a:t>
                      </a:r>
                      <a:endParaRPr lang="en-US" sz="1000" dirty="0">
                        <a:effectLst/>
                      </a:endParaRPr>
                    </a:p>
                    <a:p>
                      <a:pPr marL="342900" lvl="0" indent="-342900" algn="l" rtl="0">
                        <a:lnSpc>
                          <a:spcPct val="115000"/>
                        </a:lnSpc>
                        <a:spcAft>
                          <a:spcPts val="0"/>
                        </a:spcAft>
                        <a:buFont typeface="Calibri"/>
                        <a:buChar char="-"/>
                      </a:pPr>
                      <a:r>
                        <a:rPr lang="en-US" sz="1200" dirty="0">
                          <a:effectLst/>
                        </a:rPr>
                        <a:t>Physical inactivity /Diet history.</a:t>
                      </a:r>
                      <a:endParaRPr lang="en-US" sz="1000" dirty="0">
                        <a:effectLst/>
                        <a:latin typeface="Calibri"/>
                        <a:ea typeface="Calibri"/>
                        <a:cs typeface="Arial"/>
                      </a:endParaRPr>
                    </a:p>
                  </a:txBody>
                  <a:tcPr marL="61070" marR="61070" marT="0" marB="0"/>
                </a:tc>
                <a:tc>
                  <a:txBody>
                    <a:bodyPr/>
                    <a:lstStyle/>
                    <a:p>
                      <a:pPr marL="342900" lvl="0" indent="-342900" algn="l" rtl="0">
                        <a:lnSpc>
                          <a:spcPct val="115000"/>
                        </a:lnSpc>
                        <a:spcAft>
                          <a:spcPts val="0"/>
                        </a:spcAft>
                        <a:buFont typeface="Calibri"/>
                        <a:buChar char="-"/>
                      </a:pPr>
                      <a:r>
                        <a:rPr lang="en-US" sz="1200" dirty="0">
                          <a:effectLst/>
                        </a:rPr>
                        <a:t>BMI.</a:t>
                      </a:r>
                      <a:endParaRPr lang="en-US" sz="1000" dirty="0">
                        <a:effectLst/>
                      </a:endParaRPr>
                    </a:p>
                    <a:p>
                      <a:pPr marL="342900" lvl="0" indent="-342900" algn="l" rtl="0">
                        <a:lnSpc>
                          <a:spcPct val="115000"/>
                        </a:lnSpc>
                        <a:spcAft>
                          <a:spcPts val="0"/>
                        </a:spcAft>
                        <a:buFont typeface="Calibri"/>
                        <a:buChar char="-"/>
                      </a:pPr>
                      <a:r>
                        <a:rPr lang="en-US" sz="1200" dirty="0">
                          <a:effectLst/>
                        </a:rPr>
                        <a:t>Waist circumference.</a:t>
                      </a:r>
                      <a:endParaRPr lang="en-US" sz="1000" dirty="0">
                        <a:effectLst/>
                      </a:endParaRPr>
                    </a:p>
                    <a:p>
                      <a:pPr algn="ctr" rtl="0">
                        <a:lnSpc>
                          <a:spcPct val="115000"/>
                        </a:lnSpc>
                        <a:spcAft>
                          <a:spcPts val="0"/>
                        </a:spcAft>
                      </a:pPr>
                      <a:r>
                        <a:rPr lang="en-US" sz="1200" dirty="0">
                          <a:effectLst/>
                        </a:rPr>
                        <a:t> </a:t>
                      </a:r>
                      <a:endParaRPr lang="en-US" sz="1000" dirty="0">
                        <a:effectLst/>
                        <a:latin typeface="Calibri"/>
                        <a:ea typeface="Calibri"/>
                        <a:cs typeface="Arial"/>
                      </a:endParaRPr>
                    </a:p>
                  </a:txBody>
                  <a:tcPr marL="61070" marR="61070" marT="0" marB="0"/>
                </a:tc>
                <a:tc>
                  <a:txBody>
                    <a:bodyPr/>
                    <a:lstStyle/>
                    <a:p>
                      <a:pPr algn="ctr" rtl="0">
                        <a:lnSpc>
                          <a:spcPct val="115000"/>
                        </a:lnSpc>
                        <a:spcAft>
                          <a:spcPts val="0"/>
                        </a:spcAft>
                      </a:pPr>
                      <a:r>
                        <a:rPr lang="en-US" sz="1200" dirty="0">
                          <a:effectLst/>
                        </a:rPr>
                        <a:t>Lipid profile</a:t>
                      </a:r>
                      <a:endParaRPr lang="en-US" sz="1000" dirty="0">
                        <a:effectLst/>
                      </a:endParaRPr>
                    </a:p>
                    <a:p>
                      <a:pPr algn="ctr" rtl="0">
                        <a:lnSpc>
                          <a:spcPct val="115000"/>
                        </a:lnSpc>
                        <a:spcAft>
                          <a:spcPts val="0"/>
                        </a:spcAft>
                      </a:pPr>
                      <a:r>
                        <a:rPr lang="en-US" sz="1200" dirty="0">
                          <a:effectLst/>
                        </a:rPr>
                        <a:t> </a:t>
                      </a:r>
                      <a:endParaRPr lang="en-US" sz="1000" dirty="0">
                        <a:effectLst/>
                        <a:latin typeface="Calibri"/>
                        <a:ea typeface="Calibri"/>
                        <a:cs typeface="Arial"/>
                      </a:endParaRPr>
                    </a:p>
                  </a:txBody>
                  <a:tcPr marL="61070" marR="6107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863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Management </a:t>
            </a:r>
            <a:endParaRPr lang="ar-KW" b="1" dirty="0">
              <a:solidFill>
                <a:srgbClr val="0070C0"/>
              </a:solidFill>
            </a:endParaRPr>
          </a:p>
        </p:txBody>
      </p:sp>
      <p:sp>
        <p:nvSpPr>
          <p:cNvPr id="3" name="Content Placeholder 2"/>
          <p:cNvSpPr>
            <a:spLocks noGrp="1"/>
          </p:cNvSpPr>
          <p:nvPr>
            <p:ph idx="1"/>
          </p:nvPr>
        </p:nvSpPr>
        <p:spPr/>
        <p:txBody>
          <a:bodyPr>
            <a:noAutofit/>
          </a:bodyPr>
          <a:lstStyle/>
          <a:p>
            <a:pPr marL="0" indent="0" algn="l" rtl="0">
              <a:buNone/>
            </a:pPr>
            <a:r>
              <a:rPr lang="en-US" sz="1400" b="1" dirty="0">
                <a:solidFill>
                  <a:srgbClr val="FF0000"/>
                </a:solidFill>
              </a:rPr>
              <a:t>R</a:t>
            </a:r>
            <a:r>
              <a:rPr lang="en-US" sz="1400" b="1" dirty="0"/>
              <a:t>        </a:t>
            </a:r>
            <a:r>
              <a:rPr lang="en-US" sz="1400" b="1" dirty="0">
                <a:solidFill>
                  <a:srgbClr val="0070C0"/>
                </a:solidFill>
              </a:rPr>
              <a:t>Reassure</a:t>
            </a:r>
            <a:r>
              <a:rPr lang="en-US" sz="1400" b="1" dirty="0"/>
              <a:t> the patient that this condition if managed can delay the onset of DM and prevent the complications.</a:t>
            </a:r>
          </a:p>
          <a:p>
            <a:pPr marL="0" indent="0" algn="l" rtl="0">
              <a:buNone/>
            </a:pPr>
            <a:r>
              <a:rPr lang="en-US" sz="1400" b="1" dirty="0"/>
              <a:t>And it is </a:t>
            </a:r>
            <a:r>
              <a:rPr lang="en-US" sz="1400" b="1" dirty="0">
                <a:solidFill>
                  <a:srgbClr val="0070C0"/>
                </a:solidFill>
              </a:rPr>
              <a:t>not diabetes</a:t>
            </a:r>
          </a:p>
          <a:p>
            <a:pPr marL="0" indent="0" algn="l" rtl="0">
              <a:buNone/>
            </a:pPr>
            <a:r>
              <a:rPr lang="en-US" sz="1400" b="1" dirty="0">
                <a:solidFill>
                  <a:srgbClr val="FF0000"/>
                </a:solidFill>
              </a:rPr>
              <a:t>A </a:t>
            </a:r>
            <a:r>
              <a:rPr lang="en-US" sz="1400" b="1" dirty="0"/>
              <a:t>             </a:t>
            </a:r>
            <a:r>
              <a:rPr lang="en-US" sz="1400" b="1" dirty="0">
                <a:solidFill>
                  <a:srgbClr val="0070C0"/>
                </a:solidFill>
              </a:rPr>
              <a:t>Advice:</a:t>
            </a:r>
          </a:p>
          <a:p>
            <a:pPr marL="0" lvl="0" indent="0" algn="l" rtl="0">
              <a:buNone/>
            </a:pPr>
            <a:r>
              <a:rPr lang="en-US" sz="1400" b="1" dirty="0"/>
              <a:t>1. Diabetes self-management education (DSME): the ongoing process of facilitating the knowledge, skills and ability necessary for diabetes self-care.</a:t>
            </a:r>
          </a:p>
          <a:p>
            <a:pPr marL="0" lvl="0" indent="0" algn="l" rtl="0">
              <a:buNone/>
            </a:pPr>
            <a:r>
              <a:rPr lang="en-US" sz="1400" b="1" dirty="0"/>
              <a:t>2. Life style modification:</a:t>
            </a:r>
          </a:p>
          <a:p>
            <a:pPr marL="0" lvl="0" indent="0" algn="l" rtl="0">
              <a:buNone/>
            </a:pPr>
            <a:r>
              <a:rPr lang="en-US" sz="1400" b="1" dirty="0"/>
              <a:t>3. Weight loss: 7 % of body weight.</a:t>
            </a:r>
          </a:p>
          <a:p>
            <a:pPr marL="0" lvl="0" indent="0" algn="l" rtl="0">
              <a:buNone/>
            </a:pPr>
            <a:r>
              <a:rPr lang="en-US" sz="1400" b="1" dirty="0"/>
              <a:t>4. Increase physical activity: </a:t>
            </a:r>
          </a:p>
          <a:p>
            <a:pPr lvl="0" algn="l" rtl="0">
              <a:buFontTx/>
              <a:buChar char="-"/>
            </a:pPr>
            <a:r>
              <a:rPr lang="en-US" sz="1400" b="1" dirty="0">
                <a:solidFill>
                  <a:srgbClr val="0070C0"/>
                </a:solidFill>
              </a:rPr>
              <a:t>150 min/w </a:t>
            </a:r>
            <a:r>
              <a:rPr lang="en-US" sz="1400" b="1" dirty="0">
                <a:solidFill>
                  <a:srgbClr val="0070C0"/>
                </a:solidFill>
                <a:sym typeface="Wingdings"/>
              </a:rPr>
              <a:t></a:t>
            </a:r>
            <a:r>
              <a:rPr lang="en-US" sz="1400" b="1" dirty="0">
                <a:solidFill>
                  <a:srgbClr val="0070C0"/>
                </a:solidFill>
              </a:rPr>
              <a:t> moderate intensity exercise.</a:t>
            </a:r>
          </a:p>
          <a:p>
            <a:pPr lvl="0" algn="l" rtl="0">
              <a:buFontTx/>
              <a:buChar char="-"/>
            </a:pPr>
            <a:r>
              <a:rPr lang="en-US" sz="1400" b="1" dirty="0">
                <a:solidFill>
                  <a:srgbClr val="0070C0"/>
                </a:solidFill>
              </a:rPr>
              <a:t>Spread over 3 d/w.</a:t>
            </a:r>
          </a:p>
          <a:p>
            <a:pPr lvl="0" algn="l" rtl="0">
              <a:buFontTx/>
              <a:buChar char="-"/>
            </a:pPr>
            <a:r>
              <a:rPr lang="en-US" sz="1400" b="1" dirty="0">
                <a:solidFill>
                  <a:srgbClr val="0070C0"/>
                </a:solidFill>
              </a:rPr>
              <a:t>No more than 2 consecutive days without exercise.</a:t>
            </a:r>
          </a:p>
          <a:p>
            <a:pPr marL="0" lvl="0" indent="0" algn="l" rtl="0">
              <a:buNone/>
            </a:pPr>
            <a:r>
              <a:rPr lang="en-US" sz="1400" b="1" dirty="0"/>
              <a:t>5. Diet modification (Mediterranean diet recommended):</a:t>
            </a:r>
          </a:p>
          <a:p>
            <a:pPr lvl="0" algn="l" rtl="0">
              <a:buFontTx/>
              <a:buChar char="-"/>
            </a:pPr>
            <a:r>
              <a:rPr lang="en-US" sz="1400" b="1" dirty="0">
                <a:solidFill>
                  <a:srgbClr val="0070C0"/>
                </a:solidFill>
              </a:rPr>
              <a:t>High in fruits/vegetables/whole grains/beans/nuts/seeds/olive oil)</a:t>
            </a:r>
          </a:p>
          <a:p>
            <a:pPr lvl="0" algn="l" rtl="0">
              <a:buFontTx/>
              <a:buChar char="-"/>
            </a:pPr>
            <a:r>
              <a:rPr lang="en-US" sz="1400" b="1" dirty="0">
                <a:solidFill>
                  <a:srgbClr val="0070C0"/>
                </a:solidFill>
              </a:rPr>
              <a:t>Low to moderate fish/poultry/dairy products)</a:t>
            </a:r>
          </a:p>
          <a:p>
            <a:pPr lvl="0" algn="l" rtl="0">
              <a:buFontTx/>
              <a:buChar char="-"/>
            </a:pPr>
            <a:r>
              <a:rPr lang="en-US" sz="1400" b="1" dirty="0">
                <a:solidFill>
                  <a:srgbClr val="0070C0"/>
                </a:solidFill>
              </a:rPr>
              <a:t>Low red meat.</a:t>
            </a:r>
          </a:p>
          <a:p>
            <a:pPr marL="0" lvl="0" indent="0" algn="l" rtl="0">
              <a:buNone/>
            </a:pPr>
            <a:r>
              <a:rPr lang="en-US" sz="1400" b="1" dirty="0"/>
              <a:t>6. Screening and treatment of modifiable CVD risk factors (obesity/ hyperlipidemia/ HTN/smoking)</a:t>
            </a:r>
          </a:p>
          <a:p>
            <a:pPr algn="l" rtl="0"/>
            <a:endParaRPr lang="ar-KW" sz="1400" b="1" dirty="0"/>
          </a:p>
        </p:txBody>
      </p:sp>
    </p:spTree>
    <p:extLst>
      <p:ext uri="{BB962C8B-B14F-4D97-AF65-F5344CB8AC3E}">
        <p14:creationId xmlns:p14="http://schemas.microsoft.com/office/powerpoint/2010/main" val="144522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77500" lnSpcReduction="20000"/>
          </a:bodyPr>
          <a:lstStyle/>
          <a:p>
            <a:pPr marL="0" indent="0" algn="l" rtl="0">
              <a:buNone/>
            </a:pPr>
            <a:r>
              <a:rPr lang="en-US" b="1" dirty="0">
                <a:solidFill>
                  <a:srgbClr val="FF0000"/>
                </a:solidFill>
              </a:rPr>
              <a:t>P        </a:t>
            </a:r>
            <a:r>
              <a:rPr lang="en-US" b="1" dirty="0">
                <a:solidFill>
                  <a:srgbClr val="0070C0"/>
                </a:solidFill>
              </a:rPr>
              <a:t>Prescribe </a:t>
            </a:r>
          </a:p>
          <a:p>
            <a:pPr marL="0" indent="0" algn="l" rtl="0">
              <a:buNone/>
            </a:pPr>
            <a:r>
              <a:rPr lang="en-US" b="1" dirty="0"/>
              <a:t>Metformin 850mg bd (Diabetes prevention program trial) for the following patients:</a:t>
            </a:r>
            <a:endParaRPr lang="en-US" dirty="0"/>
          </a:p>
          <a:p>
            <a:pPr lvl="0" algn="l" rtl="0"/>
            <a:r>
              <a:rPr lang="en-US" b="1" dirty="0">
                <a:solidFill>
                  <a:srgbClr val="0070C0"/>
                </a:solidFill>
              </a:rPr>
              <a:t>BMI 35 kg/m² or more.</a:t>
            </a:r>
            <a:endParaRPr lang="en-US" dirty="0">
              <a:solidFill>
                <a:srgbClr val="0070C0"/>
              </a:solidFill>
            </a:endParaRPr>
          </a:p>
          <a:p>
            <a:pPr lvl="0" algn="l" rtl="0"/>
            <a:r>
              <a:rPr lang="en-US" b="1" dirty="0">
                <a:solidFill>
                  <a:srgbClr val="0070C0"/>
                </a:solidFill>
              </a:rPr>
              <a:t>Age &lt; 60 y.</a:t>
            </a:r>
            <a:endParaRPr lang="en-US" dirty="0">
              <a:solidFill>
                <a:srgbClr val="0070C0"/>
              </a:solidFill>
            </a:endParaRPr>
          </a:p>
          <a:p>
            <a:pPr lvl="0" algn="l" rtl="0"/>
            <a:r>
              <a:rPr lang="en-US" b="1" dirty="0">
                <a:solidFill>
                  <a:srgbClr val="0070C0"/>
                </a:solidFill>
              </a:rPr>
              <a:t>Women with prior GDM.</a:t>
            </a:r>
            <a:endParaRPr lang="en-US" dirty="0">
              <a:solidFill>
                <a:srgbClr val="0070C0"/>
              </a:solidFill>
            </a:endParaRPr>
          </a:p>
          <a:p>
            <a:pPr algn="l" rtl="0"/>
            <a:r>
              <a:rPr lang="en-US" b="1" dirty="0"/>
              <a:t>(Start metformin 500mg for not less than 2 weeks then increase the dose to bd to avoid GI side effect).</a:t>
            </a:r>
            <a:endParaRPr lang="en-US" dirty="0"/>
          </a:p>
          <a:p>
            <a:pPr marL="0" indent="0" algn="l" rtl="0">
              <a:buNone/>
            </a:pPr>
            <a:r>
              <a:rPr lang="en-US" b="1" dirty="0">
                <a:solidFill>
                  <a:srgbClr val="FF0000"/>
                </a:solidFill>
              </a:rPr>
              <a:t>R        </a:t>
            </a:r>
            <a:r>
              <a:rPr lang="en-US" b="1" dirty="0">
                <a:solidFill>
                  <a:srgbClr val="0070C0"/>
                </a:solidFill>
              </a:rPr>
              <a:t>Referral</a:t>
            </a:r>
            <a:r>
              <a:rPr lang="en-US" b="1" dirty="0"/>
              <a:t> needed for dietician if necessary.</a:t>
            </a:r>
            <a:endParaRPr lang="en-US" dirty="0"/>
          </a:p>
          <a:p>
            <a:pPr marL="0" indent="0" algn="l" rtl="0">
              <a:buNone/>
            </a:pPr>
            <a:r>
              <a:rPr lang="en-US" b="1" dirty="0">
                <a:solidFill>
                  <a:srgbClr val="FF0000"/>
                </a:solidFill>
              </a:rPr>
              <a:t>I</a:t>
            </a:r>
            <a:r>
              <a:rPr lang="en-US" b="1" dirty="0"/>
              <a:t>         </a:t>
            </a:r>
            <a:r>
              <a:rPr lang="en-US" b="1" dirty="0">
                <a:solidFill>
                  <a:srgbClr val="0070C0"/>
                </a:solidFill>
              </a:rPr>
              <a:t>Investigations</a:t>
            </a:r>
            <a:r>
              <a:rPr lang="en-US" b="1" dirty="0"/>
              <a:t> (yearly HbA1c and Lipid profile).</a:t>
            </a:r>
            <a:endParaRPr lang="en-US" dirty="0"/>
          </a:p>
          <a:p>
            <a:pPr marL="0" indent="0" algn="l" rtl="0">
              <a:buNone/>
            </a:pPr>
            <a:r>
              <a:rPr lang="en-US" b="1" dirty="0">
                <a:solidFill>
                  <a:srgbClr val="FF0000"/>
                </a:solidFill>
              </a:rPr>
              <a:t>O       </a:t>
            </a:r>
            <a:r>
              <a:rPr lang="en-US" b="1" dirty="0">
                <a:solidFill>
                  <a:srgbClr val="0070C0"/>
                </a:solidFill>
              </a:rPr>
              <a:t>Follow up</a:t>
            </a:r>
            <a:r>
              <a:rPr lang="en-US" b="1" dirty="0"/>
              <a:t> counseling is important for successful management (at least every 2 months) </a:t>
            </a:r>
            <a:endParaRPr lang="en-US" dirty="0"/>
          </a:p>
          <a:p>
            <a:endParaRPr lang="ar-KW" dirty="0"/>
          </a:p>
        </p:txBody>
      </p:sp>
    </p:spTree>
    <p:extLst>
      <p:ext uri="{BB962C8B-B14F-4D97-AF65-F5344CB8AC3E}">
        <p14:creationId xmlns:p14="http://schemas.microsoft.com/office/powerpoint/2010/main" val="364442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Counseling </a:t>
            </a:r>
            <a:endParaRPr lang="ar-KW"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algn="l" rtl="0"/>
            <a:r>
              <a:rPr lang="en-US" b="1" dirty="0">
                <a:solidFill>
                  <a:srgbClr val="0070C0"/>
                </a:solidFill>
              </a:rPr>
              <a:t>Pediatrics: </a:t>
            </a:r>
          </a:p>
          <a:p>
            <a:pPr marL="514350" indent="-514350" algn="l" rtl="0">
              <a:buAutoNum type="arabicPeriod"/>
            </a:pPr>
            <a:r>
              <a:rPr lang="en-US" b="1" dirty="0"/>
              <a:t>Nocturnal enuresis.</a:t>
            </a:r>
          </a:p>
          <a:p>
            <a:pPr marL="514350" indent="-514350" algn="l" rtl="0">
              <a:buAutoNum type="arabicPeriod"/>
            </a:pPr>
            <a:r>
              <a:rPr lang="en-US" b="1" dirty="0"/>
              <a:t>Constipation.</a:t>
            </a:r>
          </a:p>
          <a:p>
            <a:pPr marL="514350" indent="-514350" algn="l" rtl="0">
              <a:buAutoNum type="arabicPeriod"/>
            </a:pPr>
            <a:r>
              <a:rPr lang="en-US" b="1" dirty="0"/>
              <a:t>Toilet training.</a:t>
            </a:r>
          </a:p>
          <a:p>
            <a:pPr marL="514350" indent="-514350" algn="l" rtl="0">
              <a:buAutoNum type="arabicPeriod"/>
            </a:pPr>
            <a:r>
              <a:rPr lang="en-US" b="1" dirty="0"/>
              <a:t>Head lice.</a:t>
            </a:r>
          </a:p>
          <a:p>
            <a:pPr marL="514350" indent="-514350" algn="l" rtl="0">
              <a:buAutoNum type="arabicPeriod"/>
            </a:pPr>
            <a:r>
              <a:rPr lang="en-US" b="1" dirty="0"/>
              <a:t>Febrile convulsions.</a:t>
            </a:r>
          </a:p>
          <a:p>
            <a:pPr marL="514350" indent="-514350" algn="l" rtl="0">
              <a:buAutoNum type="arabicPeriod"/>
            </a:pPr>
            <a:r>
              <a:rPr lang="en-US" b="1" dirty="0"/>
              <a:t>Breast feeding and weaning.</a:t>
            </a:r>
          </a:p>
          <a:p>
            <a:pPr marL="514350" indent="-514350" algn="l" rtl="0">
              <a:buAutoNum type="arabicPeriod"/>
            </a:pPr>
            <a:r>
              <a:rPr lang="en-US" b="1" dirty="0"/>
              <a:t>ADHD</a:t>
            </a:r>
          </a:p>
          <a:p>
            <a:pPr marL="514350" indent="-514350" algn="l" rtl="0">
              <a:buAutoNum type="arabicPeriod"/>
            </a:pPr>
            <a:r>
              <a:rPr lang="en-US" b="1" dirty="0"/>
              <a:t>Down syndrome</a:t>
            </a:r>
          </a:p>
          <a:p>
            <a:pPr marL="514350" indent="-514350" algn="l" rtl="0">
              <a:buAutoNum type="arabicPeriod"/>
            </a:pPr>
            <a:endParaRPr lang="ar-KW" b="1" dirty="0"/>
          </a:p>
        </p:txBody>
      </p:sp>
    </p:spTree>
    <p:extLst>
      <p:ext uri="{BB962C8B-B14F-4D97-AF65-F5344CB8AC3E}">
        <p14:creationId xmlns:p14="http://schemas.microsoft.com/office/powerpoint/2010/main" val="209551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229600" cy="5530626"/>
          </a:xfrm>
        </p:spPr>
      </p:pic>
    </p:spTree>
    <p:extLst>
      <p:ext uri="{BB962C8B-B14F-4D97-AF65-F5344CB8AC3E}">
        <p14:creationId xmlns:p14="http://schemas.microsoft.com/office/powerpoint/2010/main" val="200021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Nocturnal enuresis</a:t>
            </a:r>
            <a:endParaRPr lang="ar-KW"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algn="l" rtl="0"/>
            <a:r>
              <a:rPr lang="en-US" b="1" dirty="0"/>
              <a:t>Management </a:t>
            </a:r>
          </a:p>
          <a:p>
            <a:pPr marL="0" indent="0" algn="l" rtl="0">
              <a:buNone/>
            </a:pPr>
            <a:r>
              <a:rPr lang="en-US" b="1" dirty="0"/>
              <a:t>- &lt; 7y </a:t>
            </a:r>
            <a:r>
              <a:rPr lang="en-US" b="1" dirty="0">
                <a:sym typeface="Wingdings"/>
              </a:rPr>
              <a:t> </a:t>
            </a:r>
            <a:r>
              <a:rPr lang="en-US" b="1" dirty="0"/>
              <a:t>no need for treatment </a:t>
            </a:r>
            <a:r>
              <a:rPr lang="en-US" b="1" dirty="0">
                <a:sym typeface="Wingdings" pitchFamily="2" charset="2"/>
              </a:rPr>
              <a:t> resolve spontaneously. (nappy alarm)</a:t>
            </a:r>
          </a:p>
          <a:p>
            <a:pPr algn="l" rtl="0">
              <a:buFontTx/>
              <a:buChar char="-"/>
            </a:pPr>
            <a:r>
              <a:rPr lang="en-US" b="1" dirty="0">
                <a:sym typeface="Wingdings" pitchFamily="2" charset="2"/>
              </a:rPr>
              <a:t>&gt; 7y </a:t>
            </a:r>
            <a:r>
              <a:rPr lang="en-US" b="1" dirty="0">
                <a:sym typeface="Wingdings"/>
              </a:rPr>
              <a:t> </a:t>
            </a:r>
            <a:r>
              <a:rPr lang="en-US" b="1" dirty="0">
                <a:sym typeface="Wingdings" pitchFamily="2" charset="2"/>
              </a:rPr>
              <a:t>refer to enuresis clinic. (Desmopressin).</a:t>
            </a:r>
          </a:p>
          <a:p>
            <a:pPr marL="0" indent="0" algn="l" rtl="0">
              <a:buNone/>
            </a:pPr>
            <a:endParaRPr lang="en-US" sz="2600" b="1" dirty="0">
              <a:solidFill>
                <a:srgbClr val="0070C0"/>
              </a:solidFill>
            </a:endParaRPr>
          </a:p>
          <a:p>
            <a:pPr marL="0" indent="0" algn="l" rtl="0">
              <a:buNone/>
            </a:pPr>
            <a:r>
              <a:rPr lang="en-US" sz="2600" b="1" dirty="0">
                <a:solidFill>
                  <a:srgbClr val="0070C0"/>
                </a:solidFill>
              </a:rPr>
              <a:t>NICE advise: </a:t>
            </a:r>
          </a:p>
          <a:p>
            <a:pPr algn="l" rtl="0"/>
            <a:r>
              <a:rPr lang="en-US" sz="2600" b="1" dirty="0">
                <a:solidFill>
                  <a:srgbClr val="0070C0"/>
                </a:solidFill>
              </a:rPr>
              <a:t>'Consider whether alarm or drug treatment is appropriate, depending on the age, maturity and abilities of the child or young person, the frequency of bedwetting and the motivation and needs of the family'. </a:t>
            </a:r>
          </a:p>
          <a:p>
            <a:pPr marL="0" indent="0" algn="l" rtl="0">
              <a:buNone/>
            </a:pPr>
            <a:r>
              <a:rPr lang="en-US" sz="2600" b="1" dirty="0">
                <a:solidFill>
                  <a:srgbClr val="0070C0"/>
                </a:solidFill>
              </a:rPr>
              <a:t>Generally:</a:t>
            </a:r>
          </a:p>
          <a:p>
            <a:pPr algn="l" rtl="0"/>
            <a:r>
              <a:rPr lang="en-US" sz="2600" b="1" dirty="0" err="1">
                <a:solidFill>
                  <a:srgbClr val="0070C0"/>
                </a:solidFill>
              </a:rPr>
              <a:t>anuresis</a:t>
            </a:r>
            <a:r>
              <a:rPr lang="en-US" sz="2600" b="1" dirty="0">
                <a:solidFill>
                  <a:srgbClr val="0070C0"/>
                </a:solidFill>
              </a:rPr>
              <a:t> alarm is </a:t>
            </a:r>
            <a:r>
              <a:rPr lang="en-US" sz="2600" b="1" dirty="0">
                <a:solidFill>
                  <a:srgbClr val="FF0000"/>
                </a:solidFill>
              </a:rPr>
              <a:t>first-line for children under the age of 7 years</a:t>
            </a:r>
          </a:p>
          <a:p>
            <a:pPr algn="l" rtl="0"/>
            <a:r>
              <a:rPr lang="en-US" sz="2400" b="1" dirty="0">
                <a:solidFill>
                  <a:srgbClr val="0070C0"/>
                </a:solidFill>
                <a:sym typeface="Wingdings" pitchFamily="2" charset="2"/>
              </a:rPr>
              <a:t>Desmopressin may be used </a:t>
            </a:r>
            <a:r>
              <a:rPr lang="en-US" sz="2400" b="1" dirty="0">
                <a:solidFill>
                  <a:srgbClr val="FF0000"/>
                </a:solidFill>
                <a:sym typeface="Wingdings" pitchFamily="2" charset="2"/>
              </a:rPr>
              <a:t>first-line for children over the age of 7 years</a:t>
            </a:r>
            <a:r>
              <a:rPr lang="en-US" sz="2400" b="1" dirty="0">
                <a:solidFill>
                  <a:srgbClr val="0070C0"/>
                </a:solidFill>
                <a:sym typeface="Wingdings" pitchFamily="2" charset="2"/>
              </a:rPr>
              <a:t>, particularly if short-term control is needed or an enuresis alarm has been ineffective/is not acceptable to the family</a:t>
            </a:r>
          </a:p>
          <a:p>
            <a:pPr algn="l" rtl="0"/>
            <a:endParaRPr lang="en-US" sz="2600" b="1" dirty="0">
              <a:solidFill>
                <a:srgbClr val="0070C0"/>
              </a:solidFill>
            </a:endParaRPr>
          </a:p>
          <a:p>
            <a:pPr marL="0" indent="0" algn="l" rtl="0">
              <a:buNone/>
            </a:pPr>
            <a:endParaRPr lang="en-US" b="1" dirty="0">
              <a:sym typeface="Wingdings" pitchFamily="2" charset="2"/>
            </a:endParaRPr>
          </a:p>
        </p:txBody>
      </p:sp>
    </p:spTree>
    <p:extLst>
      <p:ext uri="{BB962C8B-B14F-4D97-AF65-F5344CB8AC3E}">
        <p14:creationId xmlns:p14="http://schemas.microsoft.com/office/powerpoint/2010/main" val="288388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92500" lnSpcReduction="10000"/>
          </a:bodyPr>
          <a:lstStyle/>
          <a:p>
            <a:pPr algn="l" rtl="0"/>
            <a:r>
              <a:rPr lang="en-US" b="1" dirty="0"/>
              <a:t>Management RAPRIOP:</a:t>
            </a:r>
          </a:p>
          <a:p>
            <a:pPr algn="l" rtl="0">
              <a:buFontTx/>
              <a:buChar char="-"/>
            </a:pPr>
            <a:r>
              <a:rPr lang="en-US" b="1" dirty="0">
                <a:solidFill>
                  <a:srgbClr val="0070C0"/>
                </a:solidFill>
              </a:rPr>
              <a:t>R</a:t>
            </a:r>
            <a:r>
              <a:rPr lang="en-US" b="1" dirty="0">
                <a:solidFill>
                  <a:srgbClr val="FF0000"/>
                </a:solidFill>
              </a:rPr>
              <a:t> </a:t>
            </a:r>
            <a:r>
              <a:rPr lang="en-US" b="1" dirty="0"/>
              <a:t>reassurance </a:t>
            </a:r>
            <a:r>
              <a:rPr lang="en-US" b="1" dirty="0">
                <a:sym typeface="Wingdings" pitchFamily="2" charset="2"/>
              </a:rPr>
              <a:t>reassure the child and parents that the problem is not their fault. </a:t>
            </a:r>
          </a:p>
          <a:p>
            <a:pPr algn="l" rtl="0">
              <a:buFontTx/>
              <a:buChar char="-"/>
            </a:pPr>
            <a:r>
              <a:rPr lang="en-US" b="1" dirty="0">
                <a:solidFill>
                  <a:srgbClr val="0070C0"/>
                </a:solidFill>
                <a:sym typeface="Wingdings" pitchFamily="2" charset="2"/>
              </a:rPr>
              <a:t>Explain causes</a:t>
            </a:r>
            <a:endParaRPr lang="en-US" b="1" dirty="0">
              <a:solidFill>
                <a:srgbClr val="0070C0"/>
              </a:solidFill>
            </a:endParaRPr>
          </a:p>
          <a:p>
            <a:pPr marL="514350" indent="-514350" algn="l" rtl="0">
              <a:buAutoNum type="arabicPeriod"/>
            </a:pPr>
            <a:r>
              <a:rPr lang="en-US" b="1" dirty="0"/>
              <a:t>Delay in maturation (resolve with time).</a:t>
            </a:r>
          </a:p>
          <a:p>
            <a:pPr marL="514350" indent="-514350" algn="l" rtl="0">
              <a:buAutoNum type="arabicPeriod"/>
            </a:pPr>
            <a:r>
              <a:rPr lang="en-US" b="1" dirty="0"/>
              <a:t>1-2% have physical abnormality (UTI).</a:t>
            </a:r>
          </a:p>
          <a:p>
            <a:pPr marL="514350" indent="-514350" algn="l" rtl="0">
              <a:buAutoNum type="arabicPeriod"/>
            </a:pPr>
            <a:r>
              <a:rPr lang="en-US" b="1" dirty="0"/>
              <a:t>Congenital anomalies/sacral nerve disorders/DM/Diabetes insipidus/pelvic mass.</a:t>
            </a:r>
          </a:p>
          <a:p>
            <a:pPr marL="514350" indent="-514350" algn="l" rtl="0">
              <a:buAutoNum type="arabicPeriod"/>
            </a:pPr>
            <a:r>
              <a:rPr lang="en-US" b="1" dirty="0"/>
              <a:t>Emotional distress (dry </a:t>
            </a:r>
            <a:r>
              <a:rPr lang="en-US" b="1" dirty="0">
                <a:sym typeface="Wingdings" pitchFamily="2" charset="2"/>
              </a:rPr>
              <a:t> wetting bed).</a:t>
            </a:r>
            <a:endParaRPr lang="ar-KW" b="1" dirty="0"/>
          </a:p>
          <a:p>
            <a:pPr marL="0" indent="0" algn="l" rtl="0">
              <a:buNone/>
            </a:pPr>
            <a:endParaRPr lang="ar-KW" b="1" dirty="0"/>
          </a:p>
        </p:txBody>
      </p:sp>
    </p:spTree>
    <p:extLst>
      <p:ext uri="{BB962C8B-B14F-4D97-AF65-F5344CB8AC3E}">
        <p14:creationId xmlns:p14="http://schemas.microsoft.com/office/powerpoint/2010/main" val="82497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lstStyle/>
          <a:p>
            <a:pPr algn="l" rtl="0"/>
            <a:r>
              <a:rPr lang="en-US" b="1" dirty="0"/>
              <a:t>Affects </a:t>
            </a:r>
          </a:p>
          <a:p>
            <a:pPr algn="l" rtl="0"/>
            <a:endParaRPr lang="en-US" dirty="0"/>
          </a:p>
          <a:p>
            <a:pPr algn="l" rtl="0"/>
            <a:endParaRPr lang="en-US" dirty="0"/>
          </a:p>
          <a:p>
            <a:pPr algn="l" rtl="0"/>
            <a:endParaRPr lang="en-US" dirty="0"/>
          </a:p>
          <a:p>
            <a:pPr algn="l" rtl="0"/>
            <a:r>
              <a:rPr lang="en-US" b="1" dirty="0"/>
              <a:t>Runs in families.</a:t>
            </a:r>
          </a:p>
        </p:txBody>
      </p:sp>
      <p:graphicFrame>
        <p:nvGraphicFramePr>
          <p:cNvPr id="4" name="Table 3"/>
          <p:cNvGraphicFramePr>
            <a:graphicFrameLocks noGrp="1"/>
          </p:cNvGraphicFramePr>
          <p:nvPr>
            <p:extLst>
              <p:ext uri="{D42A27DB-BD31-4B8C-83A1-F6EECF244321}">
                <p14:modId xmlns:p14="http://schemas.microsoft.com/office/powerpoint/2010/main" val="3908454361"/>
              </p:ext>
            </p:extLst>
          </p:nvPr>
        </p:nvGraphicFramePr>
        <p:xfrm>
          <a:off x="1475656" y="2204864"/>
          <a:ext cx="6096000" cy="1483360"/>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rtl="1"/>
                      <a:r>
                        <a:rPr lang="en-US" dirty="0"/>
                        <a:t>6 year</a:t>
                      </a:r>
                      <a:r>
                        <a:rPr lang="en-US" baseline="0" dirty="0"/>
                        <a:t> old</a:t>
                      </a:r>
                      <a:endParaRPr lang="ar-KW" dirty="0"/>
                    </a:p>
                  </a:txBody>
                  <a:tcPr/>
                </a:tc>
                <a:tc>
                  <a:txBody>
                    <a:bodyPr/>
                    <a:lstStyle/>
                    <a:p>
                      <a:pPr algn="ctr" rtl="1"/>
                      <a:r>
                        <a:rPr lang="en-US" dirty="0"/>
                        <a:t>30%</a:t>
                      </a:r>
                      <a:endParaRPr lang="ar-KW" dirty="0"/>
                    </a:p>
                  </a:txBody>
                  <a:tcPr/>
                </a:tc>
                <a:extLst>
                  <a:ext uri="{0D108BD9-81ED-4DB2-BD59-A6C34878D82A}">
                    <a16:rowId xmlns:a16="http://schemas.microsoft.com/office/drawing/2014/main" val="10000"/>
                  </a:ext>
                </a:extLst>
              </a:tr>
              <a:tr h="370840">
                <a:tc>
                  <a:txBody>
                    <a:bodyPr/>
                    <a:lstStyle/>
                    <a:p>
                      <a:pPr algn="ctr" rtl="1"/>
                      <a:r>
                        <a:rPr lang="en-US" dirty="0"/>
                        <a:t>10 year old</a:t>
                      </a:r>
                      <a:endParaRPr lang="ar-KW" dirty="0"/>
                    </a:p>
                  </a:txBody>
                  <a:tcPr/>
                </a:tc>
                <a:tc>
                  <a:txBody>
                    <a:bodyPr/>
                    <a:lstStyle/>
                    <a:p>
                      <a:pPr algn="ctr" rtl="1"/>
                      <a:r>
                        <a:rPr lang="en-US" dirty="0"/>
                        <a:t>10%</a:t>
                      </a:r>
                      <a:endParaRPr lang="ar-KW" dirty="0"/>
                    </a:p>
                  </a:txBody>
                  <a:tcPr/>
                </a:tc>
                <a:extLst>
                  <a:ext uri="{0D108BD9-81ED-4DB2-BD59-A6C34878D82A}">
                    <a16:rowId xmlns:a16="http://schemas.microsoft.com/office/drawing/2014/main" val="10001"/>
                  </a:ext>
                </a:extLst>
              </a:tr>
              <a:tr h="370840">
                <a:tc>
                  <a:txBody>
                    <a:bodyPr/>
                    <a:lstStyle/>
                    <a:p>
                      <a:pPr algn="ctr" rtl="1"/>
                      <a:r>
                        <a:rPr lang="en-US" dirty="0"/>
                        <a:t>12 year old</a:t>
                      </a:r>
                      <a:endParaRPr lang="ar-KW" dirty="0"/>
                    </a:p>
                  </a:txBody>
                  <a:tcPr/>
                </a:tc>
                <a:tc>
                  <a:txBody>
                    <a:bodyPr/>
                    <a:lstStyle/>
                    <a:p>
                      <a:pPr algn="ctr" rtl="1"/>
                      <a:r>
                        <a:rPr lang="en-US" dirty="0"/>
                        <a:t>3%</a:t>
                      </a:r>
                      <a:endParaRPr lang="ar-KW" dirty="0"/>
                    </a:p>
                  </a:txBody>
                  <a:tcPr/>
                </a:tc>
                <a:extLst>
                  <a:ext uri="{0D108BD9-81ED-4DB2-BD59-A6C34878D82A}">
                    <a16:rowId xmlns:a16="http://schemas.microsoft.com/office/drawing/2014/main" val="10002"/>
                  </a:ext>
                </a:extLst>
              </a:tr>
              <a:tr h="370840">
                <a:tc>
                  <a:txBody>
                    <a:bodyPr/>
                    <a:lstStyle/>
                    <a:p>
                      <a:pPr algn="ctr" rtl="1"/>
                      <a:r>
                        <a:rPr lang="en-US" dirty="0"/>
                        <a:t>18 year old</a:t>
                      </a:r>
                      <a:endParaRPr lang="ar-KW" dirty="0"/>
                    </a:p>
                  </a:txBody>
                  <a:tcPr/>
                </a:tc>
                <a:tc>
                  <a:txBody>
                    <a:bodyPr/>
                    <a:lstStyle/>
                    <a:p>
                      <a:pPr algn="ctr" rtl="1"/>
                      <a:r>
                        <a:rPr lang="en-US" dirty="0"/>
                        <a:t>1%</a:t>
                      </a:r>
                      <a:endParaRPr lang="ar-KW"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5915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Counseling </a:t>
            </a:r>
            <a:endParaRPr lang="ar-KW" b="1" dirty="0">
              <a:solidFill>
                <a:srgbClr val="0070C0"/>
              </a:solidFill>
            </a:endParaRPr>
          </a:p>
        </p:txBody>
      </p:sp>
      <p:sp>
        <p:nvSpPr>
          <p:cNvPr id="3" name="Content Placeholder 2"/>
          <p:cNvSpPr>
            <a:spLocks noGrp="1"/>
          </p:cNvSpPr>
          <p:nvPr>
            <p:ph idx="1"/>
          </p:nvPr>
        </p:nvSpPr>
        <p:spPr/>
        <p:txBody>
          <a:bodyPr/>
          <a:lstStyle/>
          <a:p>
            <a:pPr algn="l" rtl="0"/>
            <a:r>
              <a:rPr lang="en-US" b="1" dirty="0">
                <a:solidFill>
                  <a:srgbClr val="0070C0"/>
                </a:solidFill>
              </a:rPr>
              <a:t>Neurology </a:t>
            </a:r>
          </a:p>
          <a:p>
            <a:pPr marL="514350" indent="-514350" algn="l" rtl="0">
              <a:buAutoNum type="arabicPeriod"/>
            </a:pPr>
            <a:r>
              <a:rPr lang="en-US" b="1" dirty="0"/>
              <a:t>Headache.</a:t>
            </a:r>
          </a:p>
          <a:p>
            <a:pPr marL="514350" indent="-514350" algn="l" rtl="0">
              <a:buAutoNum type="arabicPeriod"/>
            </a:pPr>
            <a:r>
              <a:rPr lang="en-US" b="1" dirty="0"/>
              <a:t>Anticonvulsants (breast feeding/pregnancy).</a:t>
            </a:r>
            <a:endParaRPr lang="ar-KW" b="1" dirty="0"/>
          </a:p>
        </p:txBody>
      </p:sp>
    </p:spTree>
    <p:extLst>
      <p:ext uri="{BB962C8B-B14F-4D97-AF65-F5344CB8AC3E}">
        <p14:creationId xmlns:p14="http://schemas.microsoft.com/office/powerpoint/2010/main" val="47295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85000" lnSpcReduction="10000"/>
          </a:bodyPr>
          <a:lstStyle/>
          <a:p>
            <a:pPr algn="l" rtl="0"/>
            <a:r>
              <a:rPr lang="en-US" b="1" dirty="0">
                <a:solidFill>
                  <a:srgbClr val="0070C0"/>
                </a:solidFill>
              </a:rPr>
              <a:t>A</a:t>
            </a:r>
            <a:r>
              <a:rPr lang="en-US" b="1" dirty="0"/>
              <a:t> advice</a:t>
            </a:r>
          </a:p>
          <a:p>
            <a:pPr algn="l" rtl="0"/>
            <a:endParaRPr lang="en-US" b="1" dirty="0">
              <a:solidFill>
                <a:srgbClr val="FF0000"/>
              </a:solidFill>
            </a:endParaRPr>
          </a:p>
          <a:p>
            <a:pPr algn="l" rtl="0">
              <a:buFontTx/>
              <a:buChar char="-"/>
            </a:pPr>
            <a:r>
              <a:rPr lang="en-US" b="1" dirty="0"/>
              <a:t>advise on fluid intake, diet and toileting behavior</a:t>
            </a:r>
          </a:p>
          <a:p>
            <a:pPr algn="l" rtl="0">
              <a:buFontTx/>
              <a:buChar char="-"/>
            </a:pPr>
            <a:r>
              <a:rPr lang="en-US" b="1" dirty="0"/>
              <a:t>Avoid fluids before 1 h of bed time.</a:t>
            </a:r>
          </a:p>
          <a:p>
            <a:pPr algn="l" rtl="0">
              <a:buFontTx/>
              <a:buChar char="-"/>
            </a:pPr>
            <a:r>
              <a:rPr lang="en-US" b="1" dirty="0"/>
              <a:t>Urinate before going to bed.</a:t>
            </a:r>
          </a:p>
          <a:p>
            <a:pPr algn="l" rtl="0">
              <a:buFontTx/>
              <a:buChar char="-"/>
            </a:pPr>
            <a:r>
              <a:rPr lang="en-US" b="1" dirty="0"/>
              <a:t>Record wet-dry nights.</a:t>
            </a:r>
          </a:p>
          <a:p>
            <a:pPr algn="l" rtl="0">
              <a:buFontTx/>
              <a:buChar char="-"/>
            </a:pPr>
            <a:r>
              <a:rPr lang="en-US" b="1" dirty="0"/>
              <a:t>Star charts </a:t>
            </a:r>
            <a:r>
              <a:rPr lang="en-US" b="1" dirty="0">
                <a:sym typeface="Wingdings" pitchFamily="2" charset="2"/>
              </a:rPr>
              <a:t>reward systems . </a:t>
            </a:r>
          </a:p>
          <a:p>
            <a:pPr marL="0" indent="0" algn="l" rtl="0">
              <a:buNone/>
            </a:pPr>
            <a:r>
              <a:rPr lang="en-US" b="1" dirty="0">
                <a:solidFill>
                  <a:srgbClr val="FF0000"/>
                </a:solidFill>
                <a:sym typeface="Wingdings" pitchFamily="2" charset="2"/>
              </a:rPr>
              <a:t>NICE recommend these 'should be given for agreed behavior rather than dry nights e.g. Using the toilet to pass urine before sleep</a:t>
            </a:r>
          </a:p>
          <a:p>
            <a:pPr marL="0" indent="0" algn="l" rtl="0">
              <a:buNone/>
            </a:pPr>
            <a:endParaRPr lang="en-US" dirty="0"/>
          </a:p>
        </p:txBody>
      </p:sp>
    </p:spTree>
    <p:extLst>
      <p:ext uri="{BB962C8B-B14F-4D97-AF65-F5344CB8AC3E}">
        <p14:creationId xmlns:p14="http://schemas.microsoft.com/office/powerpoint/2010/main" val="345291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9944"/>
            <a:ext cx="8229600" cy="1143000"/>
          </a:xfrm>
        </p:spPr>
        <p:txBody>
          <a:bodyPr/>
          <a:lstStyle/>
          <a:p>
            <a:endParaRPr lang="ar-KW" dirty="0"/>
          </a:p>
        </p:txBody>
      </p:sp>
      <p:sp>
        <p:nvSpPr>
          <p:cNvPr id="3" name="Content Placeholder 2"/>
          <p:cNvSpPr>
            <a:spLocks noGrp="1"/>
          </p:cNvSpPr>
          <p:nvPr>
            <p:ph idx="1"/>
          </p:nvPr>
        </p:nvSpPr>
        <p:spPr>
          <a:xfrm>
            <a:off x="457200" y="1196752"/>
            <a:ext cx="8229600" cy="5184576"/>
          </a:xfrm>
        </p:spPr>
        <p:txBody>
          <a:bodyPr>
            <a:normAutofit fontScale="92500" lnSpcReduction="20000"/>
          </a:bodyPr>
          <a:lstStyle/>
          <a:p>
            <a:pPr marL="0" indent="0" algn="l" rtl="0">
              <a:buNone/>
            </a:pPr>
            <a:r>
              <a:rPr lang="en-US" b="1" dirty="0">
                <a:solidFill>
                  <a:srgbClr val="FF0000"/>
                </a:solidFill>
              </a:rPr>
              <a:t>     </a:t>
            </a:r>
            <a:r>
              <a:rPr lang="en-US" b="1" dirty="0">
                <a:solidFill>
                  <a:srgbClr val="0070C0"/>
                </a:solidFill>
              </a:rPr>
              <a:t>P</a:t>
            </a:r>
            <a:r>
              <a:rPr lang="en-US" b="1" dirty="0">
                <a:solidFill>
                  <a:srgbClr val="FF0000"/>
                </a:solidFill>
              </a:rPr>
              <a:t> </a:t>
            </a:r>
            <a:r>
              <a:rPr lang="en-US" b="1" dirty="0"/>
              <a:t>prescription:</a:t>
            </a:r>
            <a:r>
              <a:rPr lang="en-US" b="1" dirty="0">
                <a:solidFill>
                  <a:srgbClr val="FF0000"/>
                </a:solidFill>
              </a:rPr>
              <a:t> </a:t>
            </a:r>
          </a:p>
          <a:p>
            <a:pPr marL="0" indent="0" algn="l" rtl="0">
              <a:buNone/>
            </a:pPr>
            <a:endParaRPr lang="en-US" b="1" dirty="0">
              <a:solidFill>
                <a:srgbClr val="FF0000"/>
              </a:solidFill>
            </a:endParaRPr>
          </a:p>
          <a:p>
            <a:pPr marL="0" indent="0" algn="l" rtl="0">
              <a:buNone/>
            </a:pPr>
            <a:r>
              <a:rPr lang="en-US" b="1" dirty="0">
                <a:solidFill>
                  <a:srgbClr val="FF0000"/>
                </a:solidFill>
              </a:rPr>
              <a:t>     </a:t>
            </a:r>
            <a:r>
              <a:rPr lang="en-US" b="1" dirty="0">
                <a:solidFill>
                  <a:srgbClr val="0070C0"/>
                </a:solidFill>
              </a:rPr>
              <a:t>1. enuresis alarm:</a:t>
            </a:r>
          </a:p>
          <a:p>
            <a:pPr algn="l" rtl="0"/>
            <a:r>
              <a:rPr lang="en-US" b="1" dirty="0"/>
              <a:t>First few weeks, the child wakes after complete emptying.</a:t>
            </a:r>
          </a:p>
          <a:p>
            <a:pPr algn="l" rtl="0"/>
            <a:r>
              <a:rPr lang="en-US" b="1" dirty="0"/>
              <a:t>Next few weeks, partial inhibition.</a:t>
            </a:r>
          </a:p>
          <a:p>
            <a:pPr algn="l" rtl="0"/>
            <a:r>
              <a:rPr lang="en-US" b="1" dirty="0"/>
              <a:t>Wake up before the bladder empty in response to contraction.</a:t>
            </a:r>
          </a:p>
          <a:p>
            <a:pPr algn="l" rtl="0"/>
            <a:r>
              <a:rPr lang="en-US" b="1" dirty="0"/>
              <a:t>Should be used for at least 3 weeks, and until dry for 2 weeks.</a:t>
            </a:r>
          </a:p>
          <a:p>
            <a:pPr algn="l" rtl="0"/>
            <a:r>
              <a:rPr lang="en-US" b="1" dirty="0"/>
              <a:t>70% effective, relapse in 10-15%.</a:t>
            </a:r>
          </a:p>
          <a:p>
            <a:pPr marL="0" indent="0" algn="l" rtl="0">
              <a:buNone/>
            </a:pPr>
            <a:endParaRPr lang="en-US" b="1" dirty="0"/>
          </a:p>
          <a:p>
            <a:pPr marL="0" indent="0" algn="l" rtl="0">
              <a:buNone/>
            </a:pPr>
            <a:endParaRPr lang="ar-KW" b="1" dirty="0"/>
          </a:p>
        </p:txBody>
      </p:sp>
    </p:spTree>
    <p:extLst>
      <p:ext uri="{BB962C8B-B14F-4D97-AF65-F5344CB8AC3E}">
        <p14:creationId xmlns:p14="http://schemas.microsoft.com/office/powerpoint/2010/main" val="381051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KW" dirty="0"/>
          </a:p>
        </p:txBody>
      </p:sp>
      <p:sp>
        <p:nvSpPr>
          <p:cNvPr id="3" name="Content Placeholder 2"/>
          <p:cNvSpPr>
            <a:spLocks noGrp="1"/>
          </p:cNvSpPr>
          <p:nvPr>
            <p:ph idx="1"/>
          </p:nvPr>
        </p:nvSpPr>
        <p:spPr/>
        <p:txBody>
          <a:bodyPr>
            <a:normAutofit fontScale="85000" lnSpcReduction="10000"/>
          </a:bodyPr>
          <a:lstStyle/>
          <a:p>
            <a:pPr marL="0" indent="0" algn="l" rtl="0">
              <a:buNone/>
            </a:pPr>
            <a:r>
              <a:rPr lang="en-US" b="1" dirty="0">
                <a:solidFill>
                  <a:srgbClr val="0070C0"/>
                </a:solidFill>
              </a:rPr>
              <a:t>P</a:t>
            </a:r>
            <a:r>
              <a:rPr lang="en-US" b="1" dirty="0"/>
              <a:t> prescription: </a:t>
            </a:r>
          </a:p>
          <a:p>
            <a:pPr marL="0" indent="0" algn="l" rtl="0">
              <a:buNone/>
            </a:pPr>
            <a:endParaRPr lang="en-US" b="1" dirty="0"/>
          </a:p>
          <a:p>
            <a:pPr marL="0" indent="0" algn="l" rtl="0">
              <a:buNone/>
            </a:pPr>
            <a:r>
              <a:rPr lang="en-US" b="1" dirty="0">
                <a:solidFill>
                  <a:srgbClr val="0070C0"/>
                </a:solidFill>
              </a:rPr>
              <a:t>2. Desmopressin</a:t>
            </a:r>
          </a:p>
          <a:p>
            <a:pPr algn="l" rtl="0"/>
            <a:r>
              <a:rPr lang="en-US" b="1" dirty="0"/>
              <a:t>Synthetic version of antiduiretic hormone.</a:t>
            </a:r>
          </a:p>
          <a:p>
            <a:pPr algn="l" rtl="0"/>
            <a:r>
              <a:rPr lang="en-US" b="1" dirty="0"/>
              <a:t>Tablet (taken at night)</a:t>
            </a:r>
          </a:p>
          <a:p>
            <a:pPr algn="l" rtl="0"/>
            <a:r>
              <a:rPr lang="en-US" b="1" dirty="0">
                <a:solidFill>
                  <a:srgbClr val="FF0000"/>
                </a:solidFill>
              </a:rPr>
              <a:t>SE</a:t>
            </a:r>
            <a:r>
              <a:rPr lang="en-US" b="1" dirty="0"/>
              <a:t>: headache, nausea, nasal congestion, nosebleed, sore throat, cough, flushing, mild abdominal cramps.</a:t>
            </a:r>
          </a:p>
          <a:p>
            <a:pPr algn="l" rtl="0"/>
            <a:r>
              <a:rPr lang="en-US" b="1" dirty="0"/>
              <a:t>May cause water overload </a:t>
            </a:r>
            <a:r>
              <a:rPr lang="en-US" b="1" dirty="0">
                <a:sym typeface="Wingdings" pitchFamily="2" charset="2"/>
              </a:rPr>
              <a:t> no water before 1 hr and after 8 hrs of taking.</a:t>
            </a:r>
          </a:p>
          <a:p>
            <a:pPr algn="l" rtl="0"/>
            <a:r>
              <a:rPr lang="en-US" b="1" dirty="0">
                <a:sym typeface="Wingdings" pitchFamily="2" charset="2"/>
              </a:rPr>
              <a:t>To cover holidays (short term effectiveness 4-6w). </a:t>
            </a:r>
          </a:p>
          <a:p>
            <a:pPr algn="l" rtl="0"/>
            <a:endParaRPr lang="ar-KW" b="1" dirty="0"/>
          </a:p>
        </p:txBody>
      </p:sp>
    </p:spTree>
    <p:extLst>
      <p:ext uri="{BB962C8B-B14F-4D97-AF65-F5344CB8AC3E}">
        <p14:creationId xmlns:p14="http://schemas.microsoft.com/office/powerpoint/2010/main" val="225323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55000" lnSpcReduction="20000"/>
          </a:bodyPr>
          <a:lstStyle/>
          <a:p>
            <a:pPr marL="0" indent="0" algn="l" rtl="0">
              <a:buNone/>
            </a:pPr>
            <a:r>
              <a:rPr lang="en-US" dirty="0"/>
              <a:t>    </a:t>
            </a:r>
            <a:r>
              <a:rPr lang="en-US" sz="5100" b="1" dirty="0">
                <a:solidFill>
                  <a:srgbClr val="0070C0"/>
                </a:solidFill>
              </a:rPr>
              <a:t>P </a:t>
            </a:r>
            <a:r>
              <a:rPr lang="en-US" sz="5100" b="1" dirty="0"/>
              <a:t>prescription</a:t>
            </a:r>
          </a:p>
          <a:p>
            <a:pPr marL="0" indent="0" algn="l" rtl="0">
              <a:buNone/>
            </a:pPr>
            <a:r>
              <a:rPr lang="en-US" sz="5100" b="1" dirty="0">
                <a:solidFill>
                  <a:srgbClr val="FF0000"/>
                </a:solidFill>
              </a:rPr>
              <a:t>    </a:t>
            </a:r>
            <a:r>
              <a:rPr lang="en-US" sz="5100" b="1" dirty="0">
                <a:solidFill>
                  <a:srgbClr val="0070C0"/>
                </a:solidFill>
              </a:rPr>
              <a:t>3. </a:t>
            </a:r>
            <a:r>
              <a:rPr lang="en-US" sz="5100" b="1" dirty="0" err="1">
                <a:solidFill>
                  <a:srgbClr val="0070C0"/>
                </a:solidFill>
              </a:rPr>
              <a:t>Anticholinergics</a:t>
            </a:r>
            <a:r>
              <a:rPr lang="en-US" sz="5100" b="1" dirty="0">
                <a:solidFill>
                  <a:srgbClr val="0070C0"/>
                </a:solidFill>
              </a:rPr>
              <a:t>/TCAs :</a:t>
            </a:r>
          </a:p>
          <a:p>
            <a:pPr marL="0" indent="0" algn="l" rtl="0">
              <a:buNone/>
            </a:pPr>
            <a:endParaRPr lang="en-US" sz="5100" b="1" dirty="0">
              <a:solidFill>
                <a:srgbClr val="FF0000"/>
              </a:solidFill>
            </a:endParaRPr>
          </a:p>
          <a:p>
            <a:pPr marL="857250" lvl="1" indent="-457200" algn="l" rtl="0">
              <a:buFont typeface="Arial" pitchFamily="34" charset="0"/>
              <a:buChar char="•"/>
            </a:pPr>
            <a:r>
              <a:rPr lang="en-US" sz="4000" b="1" dirty="0"/>
              <a:t>Do not use </a:t>
            </a:r>
            <a:r>
              <a:rPr lang="en-US" sz="4000" b="1" dirty="0" err="1"/>
              <a:t>tricyclics</a:t>
            </a:r>
            <a:r>
              <a:rPr lang="en-US" sz="4000" b="1" dirty="0"/>
              <a:t> as the first‑line treatment</a:t>
            </a:r>
          </a:p>
          <a:p>
            <a:pPr marL="857250" lvl="1" indent="-457200" algn="l" rtl="0">
              <a:buFont typeface="Arial" pitchFamily="34" charset="0"/>
              <a:buChar char="•"/>
            </a:pPr>
            <a:r>
              <a:rPr lang="en-US" sz="4000" b="1" dirty="0"/>
              <a:t>Consider imipramine for children and young people with bedwetting who have not responded to all other treatments </a:t>
            </a:r>
          </a:p>
          <a:p>
            <a:pPr marL="857250" lvl="1" indent="-457200" algn="l" rtl="0">
              <a:buFont typeface="Arial" pitchFamily="34" charset="0"/>
              <a:buChar char="•"/>
            </a:pPr>
            <a:r>
              <a:rPr lang="en-US" sz="4000" b="1" dirty="0"/>
              <a:t>Consider an anticholinergic combined with </a:t>
            </a:r>
            <a:r>
              <a:rPr lang="en-US" sz="4000" b="1" dirty="0" err="1"/>
              <a:t>desmopressin</a:t>
            </a:r>
            <a:r>
              <a:rPr lang="en-US" sz="4000" b="1" dirty="0"/>
              <a:t> for children and young people that has not responded to an alarm and/or </a:t>
            </a:r>
            <a:r>
              <a:rPr lang="en-US" sz="4000" b="1" dirty="0" err="1"/>
              <a:t>desmopressin</a:t>
            </a:r>
            <a:r>
              <a:rPr lang="en-US" sz="4000" b="1" dirty="0"/>
              <a:t> </a:t>
            </a:r>
          </a:p>
          <a:p>
            <a:pPr marL="857250" lvl="1" indent="-457200" algn="l" rtl="0">
              <a:buFont typeface="Arial" pitchFamily="34" charset="0"/>
              <a:buChar char="•"/>
            </a:pPr>
            <a:endParaRPr lang="en-US" sz="4000" b="1" dirty="0"/>
          </a:p>
          <a:p>
            <a:pPr marL="857250" lvl="1" indent="-457200" algn="l" rtl="0">
              <a:buFont typeface="Arial" pitchFamily="34" charset="0"/>
              <a:buChar char="•"/>
            </a:pPr>
            <a:endParaRPr lang="en-US" b="1" dirty="0"/>
          </a:p>
          <a:p>
            <a:pPr marL="0" indent="0" algn="l" rtl="0">
              <a:buNone/>
            </a:pPr>
            <a:endParaRPr lang="en-US" b="1" dirty="0"/>
          </a:p>
          <a:p>
            <a:pPr marL="0" indent="0" algn="l" rtl="0">
              <a:buNone/>
            </a:pPr>
            <a:endParaRPr lang="en-US" dirty="0"/>
          </a:p>
          <a:p>
            <a:pPr marL="0" indent="0" algn="l" rtl="0">
              <a:buNone/>
            </a:pPr>
            <a:r>
              <a:rPr lang="en-US" dirty="0"/>
              <a:t>    </a:t>
            </a:r>
            <a:endParaRPr lang="ar-KW" dirty="0"/>
          </a:p>
        </p:txBody>
      </p:sp>
    </p:spTree>
    <p:extLst>
      <p:ext uri="{BB962C8B-B14F-4D97-AF65-F5344CB8AC3E}">
        <p14:creationId xmlns:p14="http://schemas.microsoft.com/office/powerpoint/2010/main" val="1750721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lstStyle/>
          <a:p>
            <a:pPr algn="l" rtl="0"/>
            <a:r>
              <a:rPr lang="en-US" b="1" dirty="0">
                <a:solidFill>
                  <a:srgbClr val="0070C0"/>
                </a:solidFill>
              </a:rPr>
              <a:t>R </a:t>
            </a:r>
            <a:r>
              <a:rPr lang="en-US" b="1" dirty="0"/>
              <a:t>no need for referral unless there is physical problem that need to be treated or investigated by pediatrician.</a:t>
            </a:r>
          </a:p>
          <a:p>
            <a:pPr algn="l" rtl="0"/>
            <a:r>
              <a:rPr lang="en-US" b="1" dirty="0">
                <a:solidFill>
                  <a:srgbClr val="0070C0"/>
                </a:solidFill>
              </a:rPr>
              <a:t>I </a:t>
            </a:r>
            <a:r>
              <a:rPr lang="en-US" b="1" dirty="0"/>
              <a:t>urinalysis, FBS.</a:t>
            </a:r>
          </a:p>
          <a:p>
            <a:pPr algn="l" rtl="0"/>
            <a:r>
              <a:rPr lang="en-US" b="1" dirty="0">
                <a:solidFill>
                  <a:srgbClr val="0070C0"/>
                </a:solidFill>
              </a:rPr>
              <a:t>O </a:t>
            </a:r>
            <a:r>
              <a:rPr lang="en-US" b="1" dirty="0"/>
              <a:t>can be seen after 2 or 4 weeks to see response according to type of treatment.</a:t>
            </a:r>
          </a:p>
        </p:txBody>
      </p:sp>
    </p:spTree>
    <p:extLst>
      <p:ext uri="{BB962C8B-B14F-4D97-AF65-F5344CB8AC3E}">
        <p14:creationId xmlns:p14="http://schemas.microsoft.com/office/powerpoint/2010/main" val="103240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04664"/>
            <a:ext cx="7416824" cy="5544616"/>
          </a:xfrm>
        </p:spPr>
      </p:pic>
    </p:spTree>
    <p:extLst>
      <p:ext uri="{BB962C8B-B14F-4D97-AF65-F5344CB8AC3E}">
        <p14:creationId xmlns:p14="http://schemas.microsoft.com/office/powerpoint/2010/main" val="88528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Toilet training</a:t>
            </a:r>
            <a:endParaRPr lang="ar-KW"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lgn="l" rtl="0"/>
            <a:r>
              <a:rPr lang="en-US" b="1" dirty="0"/>
              <a:t>Children should be without nappies by day </a:t>
            </a:r>
            <a:r>
              <a:rPr lang="en-US" b="1" dirty="0">
                <a:sym typeface="Wingdings" pitchFamily="2" charset="2"/>
              </a:rPr>
              <a:t> 2-3 y.</a:t>
            </a:r>
          </a:p>
          <a:p>
            <a:pPr algn="l" rtl="0"/>
            <a:r>
              <a:rPr lang="en-US" b="1" dirty="0">
                <a:sym typeface="Wingdings" pitchFamily="2" charset="2"/>
              </a:rPr>
              <a:t>By night  2-5 y.</a:t>
            </a:r>
          </a:p>
          <a:p>
            <a:pPr algn="l" rtl="0"/>
            <a:r>
              <a:rPr lang="en-US" b="1" dirty="0">
                <a:solidFill>
                  <a:srgbClr val="0070C0"/>
                </a:solidFill>
                <a:sym typeface="Wingdings" pitchFamily="2" charset="2"/>
              </a:rPr>
              <a:t>General rules:</a:t>
            </a:r>
          </a:p>
          <a:p>
            <a:pPr algn="l" rtl="0">
              <a:buFontTx/>
              <a:buChar char="-"/>
            </a:pPr>
            <a:r>
              <a:rPr lang="en-US" b="1" dirty="0">
                <a:sym typeface="Wingdings" pitchFamily="2" charset="2"/>
              </a:rPr>
              <a:t>Wait until child is ready.</a:t>
            </a:r>
          </a:p>
          <a:p>
            <a:pPr algn="l" rtl="0">
              <a:buFontTx/>
              <a:buChar char="-"/>
            </a:pPr>
            <a:r>
              <a:rPr lang="en-US" b="1" dirty="0">
                <a:sym typeface="Wingdings" pitchFamily="2" charset="2"/>
              </a:rPr>
              <a:t>Pick a good time (not timing of going to school).</a:t>
            </a:r>
          </a:p>
          <a:p>
            <a:pPr algn="l" rtl="0">
              <a:buFontTx/>
              <a:buChar char="-"/>
            </a:pPr>
            <a:r>
              <a:rPr lang="en-US" b="1" dirty="0">
                <a:sym typeface="Wingdings" pitchFamily="2" charset="2"/>
              </a:rPr>
              <a:t>Until child + parents are confident about child’s ability to use toilet, continue using nappies when out and at night.</a:t>
            </a:r>
            <a:endParaRPr lang="ar-KW" b="1" dirty="0"/>
          </a:p>
        </p:txBody>
      </p:sp>
    </p:spTree>
    <p:extLst>
      <p:ext uri="{BB962C8B-B14F-4D97-AF65-F5344CB8AC3E}">
        <p14:creationId xmlns:p14="http://schemas.microsoft.com/office/powerpoint/2010/main" val="9969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76672"/>
            <a:ext cx="7848872" cy="5544616"/>
          </a:xfrm>
        </p:spPr>
      </p:pic>
    </p:spTree>
    <p:extLst>
      <p:ext uri="{BB962C8B-B14F-4D97-AF65-F5344CB8AC3E}">
        <p14:creationId xmlns:p14="http://schemas.microsoft.com/office/powerpoint/2010/main" val="120922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Constipation</a:t>
            </a:r>
            <a:r>
              <a:rPr lang="en-US" b="1" dirty="0">
                <a:solidFill>
                  <a:srgbClr val="00B050"/>
                </a:solidFill>
              </a:rPr>
              <a:t> </a:t>
            </a:r>
            <a:endParaRPr lang="ar-KW" b="1" dirty="0">
              <a:solidFill>
                <a:srgbClr val="00B050"/>
              </a:solidFill>
            </a:endParaRPr>
          </a:p>
        </p:txBody>
      </p:sp>
      <p:sp>
        <p:nvSpPr>
          <p:cNvPr id="3" name="Content Placeholder 2"/>
          <p:cNvSpPr>
            <a:spLocks noGrp="1"/>
          </p:cNvSpPr>
          <p:nvPr>
            <p:ph idx="1"/>
          </p:nvPr>
        </p:nvSpPr>
        <p:spPr/>
        <p:txBody>
          <a:bodyPr/>
          <a:lstStyle/>
          <a:p>
            <a:pPr algn="l" rtl="0"/>
            <a:r>
              <a:rPr lang="en-US" b="1" dirty="0"/>
              <a:t>Diagnose constipation if 2 of:</a:t>
            </a:r>
          </a:p>
          <a:p>
            <a:pPr marL="514350" indent="-514350" algn="l" rtl="0">
              <a:buFont typeface="+mj-lt"/>
              <a:buAutoNum type="arabicPeriod"/>
            </a:pPr>
            <a:r>
              <a:rPr lang="en-US" b="1" dirty="0"/>
              <a:t>Abnormal stool pattern: (&lt;3 stool per </a:t>
            </a:r>
            <a:r>
              <a:rPr lang="en-US" b="1" dirty="0" err="1"/>
              <a:t>wk</a:t>
            </a:r>
            <a:r>
              <a:rPr lang="en-US" b="1" dirty="0"/>
              <a:t>, hard or rabbit dropping stool, overflow soiling)</a:t>
            </a:r>
          </a:p>
          <a:p>
            <a:pPr marL="514350" indent="-514350" algn="l" rtl="0">
              <a:buFont typeface="+mj-lt"/>
              <a:buAutoNum type="arabicPeriod"/>
            </a:pPr>
            <a:r>
              <a:rPr lang="en-US" b="1" dirty="0"/>
              <a:t>Symptoms associated with defecation: (straining, poor appetite, abdominal pain)</a:t>
            </a:r>
          </a:p>
          <a:p>
            <a:pPr marL="514350" indent="-514350" algn="l" rtl="0">
              <a:buFont typeface="+mj-lt"/>
              <a:buAutoNum type="arabicPeriod"/>
            </a:pPr>
            <a:r>
              <a:rPr lang="en-US" b="1" dirty="0"/>
              <a:t>History of previous constipation or anal fissure</a:t>
            </a:r>
          </a:p>
        </p:txBody>
      </p:sp>
    </p:spTree>
    <p:extLst>
      <p:ext uri="{BB962C8B-B14F-4D97-AF65-F5344CB8AC3E}">
        <p14:creationId xmlns:p14="http://schemas.microsoft.com/office/powerpoint/2010/main" val="4021994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Constipation</a:t>
            </a:r>
            <a:r>
              <a:rPr lang="en-US" b="1" dirty="0"/>
              <a:t> </a:t>
            </a:r>
            <a:endParaRPr lang="ar-KW" b="1" dirty="0"/>
          </a:p>
        </p:txBody>
      </p:sp>
      <p:sp>
        <p:nvSpPr>
          <p:cNvPr id="3" name="Content Placeholder 2"/>
          <p:cNvSpPr>
            <a:spLocks noGrp="1"/>
          </p:cNvSpPr>
          <p:nvPr>
            <p:ph idx="1"/>
          </p:nvPr>
        </p:nvSpPr>
        <p:spPr/>
        <p:txBody>
          <a:bodyPr/>
          <a:lstStyle/>
          <a:p>
            <a:pPr marL="0" indent="0" algn="l" rtl="0">
              <a:buNone/>
            </a:pPr>
            <a:r>
              <a:rPr lang="en-US" b="1" dirty="0"/>
              <a:t>    </a:t>
            </a:r>
            <a:r>
              <a:rPr lang="en-US" b="1" dirty="0">
                <a:solidFill>
                  <a:srgbClr val="0070C0"/>
                </a:solidFill>
              </a:rPr>
              <a:t>Management:</a:t>
            </a:r>
          </a:p>
          <a:p>
            <a:pPr algn="l" rtl="0"/>
            <a:r>
              <a:rPr lang="en-US" b="1" dirty="0"/>
              <a:t>Explain:</a:t>
            </a:r>
          </a:p>
          <a:p>
            <a:pPr marL="0" indent="0" algn="l" rtl="0">
              <a:buNone/>
            </a:pPr>
            <a:r>
              <a:rPr lang="en-US" b="1" dirty="0"/>
              <a:t>    The frequency at which children open their bowels </a:t>
            </a:r>
            <a:r>
              <a:rPr lang="en-US" b="1" dirty="0">
                <a:solidFill>
                  <a:srgbClr val="0070C0"/>
                </a:solidFill>
              </a:rPr>
              <a:t>varies widely</a:t>
            </a:r>
            <a:r>
              <a:rPr lang="en-US" b="1" dirty="0"/>
              <a:t>, but generally decreases with age from a mean of 3 times per day for infants under 6 months old to once a day after 3 years of age.</a:t>
            </a:r>
          </a:p>
          <a:p>
            <a:pPr marL="0" indent="0" algn="l" rtl="0">
              <a:buNone/>
            </a:pPr>
            <a:r>
              <a:rPr lang="en-US" b="1" dirty="0"/>
              <a:t>     </a:t>
            </a:r>
            <a:endParaRPr lang="ar-KW" b="1" dirty="0"/>
          </a:p>
        </p:txBody>
      </p:sp>
    </p:spTree>
    <p:extLst>
      <p:ext uri="{BB962C8B-B14F-4D97-AF65-F5344CB8AC3E}">
        <p14:creationId xmlns:p14="http://schemas.microsoft.com/office/powerpoint/2010/main" val="173330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363272" cy="6034682"/>
          </a:xfrm>
        </p:spPr>
      </p:pic>
    </p:spTree>
    <p:extLst>
      <p:ext uri="{BB962C8B-B14F-4D97-AF65-F5344CB8AC3E}">
        <p14:creationId xmlns:p14="http://schemas.microsoft.com/office/powerpoint/2010/main" val="1616651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Constipation</a:t>
            </a:r>
            <a:r>
              <a:rPr lang="en-US" dirty="0"/>
              <a:t> </a:t>
            </a:r>
            <a:endParaRPr lang="ar-KW" dirty="0"/>
          </a:p>
        </p:txBody>
      </p:sp>
      <p:sp>
        <p:nvSpPr>
          <p:cNvPr id="3" name="Content Placeholder 2"/>
          <p:cNvSpPr>
            <a:spLocks noGrp="1"/>
          </p:cNvSpPr>
          <p:nvPr>
            <p:ph idx="1"/>
          </p:nvPr>
        </p:nvSpPr>
        <p:spPr/>
        <p:txBody>
          <a:bodyPr>
            <a:normAutofit fontScale="77500" lnSpcReduction="20000"/>
          </a:bodyPr>
          <a:lstStyle/>
          <a:p>
            <a:pPr algn="l" rtl="0"/>
            <a:r>
              <a:rPr lang="en-US" b="1" dirty="0"/>
              <a:t>The majority of children have </a:t>
            </a:r>
            <a:r>
              <a:rPr lang="en-US" b="1" dirty="0">
                <a:solidFill>
                  <a:srgbClr val="0070C0"/>
                </a:solidFill>
              </a:rPr>
              <a:t>no identifiable cause </a:t>
            </a:r>
            <a:r>
              <a:rPr lang="en-US" b="1" dirty="0"/>
              <a:t>- idiopathic constipation. Other causes of constipation in children include:</a:t>
            </a:r>
          </a:p>
          <a:p>
            <a:pPr algn="l" rtl="0"/>
            <a:r>
              <a:rPr lang="en-US" b="1" dirty="0"/>
              <a:t>dehydration</a:t>
            </a:r>
          </a:p>
          <a:p>
            <a:pPr algn="l" rtl="0"/>
            <a:r>
              <a:rPr lang="en-US" b="1" dirty="0"/>
              <a:t>low-</a:t>
            </a:r>
            <a:r>
              <a:rPr lang="en-US" b="1" dirty="0" err="1"/>
              <a:t>fibre</a:t>
            </a:r>
            <a:r>
              <a:rPr lang="en-US" b="1" dirty="0"/>
              <a:t> diet</a:t>
            </a:r>
          </a:p>
          <a:p>
            <a:pPr algn="l" rtl="0"/>
            <a:r>
              <a:rPr lang="en-US" b="1" dirty="0"/>
              <a:t>medications: e.g. Opiates</a:t>
            </a:r>
          </a:p>
          <a:p>
            <a:pPr algn="l" rtl="0"/>
            <a:r>
              <a:rPr lang="en-US" b="1" dirty="0"/>
              <a:t>anal fissure</a:t>
            </a:r>
          </a:p>
          <a:p>
            <a:pPr algn="l" rtl="0"/>
            <a:r>
              <a:rPr lang="en-US" b="1" dirty="0"/>
              <a:t>over-enthusiastic potty training</a:t>
            </a:r>
          </a:p>
          <a:p>
            <a:pPr algn="l" rtl="0"/>
            <a:r>
              <a:rPr lang="en-US" b="1" dirty="0"/>
              <a:t>hypothyroidism</a:t>
            </a:r>
          </a:p>
          <a:p>
            <a:pPr algn="l" rtl="0"/>
            <a:r>
              <a:rPr lang="en-US" b="1" dirty="0" err="1"/>
              <a:t>Hirschsprung's</a:t>
            </a:r>
            <a:r>
              <a:rPr lang="en-US" b="1" dirty="0"/>
              <a:t> disease</a:t>
            </a:r>
          </a:p>
          <a:p>
            <a:pPr algn="l" rtl="0"/>
            <a:r>
              <a:rPr lang="en-US" b="1" dirty="0" err="1"/>
              <a:t>hypercalcaemia</a:t>
            </a:r>
            <a:endParaRPr lang="en-US" b="1" dirty="0"/>
          </a:p>
          <a:p>
            <a:pPr algn="l" rtl="0"/>
            <a:r>
              <a:rPr lang="en-US" b="1" dirty="0"/>
              <a:t>learning disabilities</a:t>
            </a:r>
          </a:p>
          <a:p>
            <a:pPr algn="l" rtl="0"/>
            <a:endParaRPr lang="ar-KW" dirty="0"/>
          </a:p>
        </p:txBody>
      </p:sp>
    </p:spTree>
    <p:extLst>
      <p:ext uri="{BB962C8B-B14F-4D97-AF65-F5344CB8AC3E}">
        <p14:creationId xmlns:p14="http://schemas.microsoft.com/office/powerpoint/2010/main" val="259821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Constipation</a:t>
            </a:r>
            <a:r>
              <a:rPr lang="en-US" dirty="0">
                <a:solidFill>
                  <a:srgbClr val="0070C0"/>
                </a:solidFill>
              </a:rPr>
              <a:t> </a:t>
            </a:r>
            <a:endParaRPr lang="ar-KW" dirty="0">
              <a:solidFill>
                <a:srgbClr val="0070C0"/>
              </a:solidFill>
            </a:endParaRPr>
          </a:p>
        </p:txBody>
      </p:sp>
      <p:sp>
        <p:nvSpPr>
          <p:cNvPr id="3" name="Content Placeholder 2"/>
          <p:cNvSpPr>
            <a:spLocks noGrp="1"/>
          </p:cNvSpPr>
          <p:nvPr>
            <p:ph idx="1"/>
          </p:nvPr>
        </p:nvSpPr>
        <p:spPr/>
        <p:txBody>
          <a:bodyPr>
            <a:normAutofit fontScale="62500" lnSpcReduction="20000"/>
          </a:bodyPr>
          <a:lstStyle/>
          <a:p>
            <a:pPr algn="l" rtl="0"/>
            <a:r>
              <a:rPr lang="en-US" b="1" dirty="0"/>
              <a:t>A </a:t>
            </a:r>
            <a:r>
              <a:rPr lang="en-US" b="1" dirty="0">
                <a:solidFill>
                  <a:srgbClr val="0070C0"/>
                </a:solidFill>
              </a:rPr>
              <a:t>advice</a:t>
            </a:r>
            <a:r>
              <a:rPr lang="en-US" b="1" dirty="0"/>
              <a:t> (increase fluid intake, increase fiber rich diet)</a:t>
            </a:r>
          </a:p>
          <a:p>
            <a:pPr algn="l" rtl="0"/>
            <a:r>
              <a:rPr lang="en-US" b="1" dirty="0"/>
              <a:t>P </a:t>
            </a:r>
            <a:r>
              <a:rPr lang="en-US" b="1" dirty="0">
                <a:solidFill>
                  <a:srgbClr val="0070C0"/>
                </a:solidFill>
              </a:rPr>
              <a:t>prescribe </a:t>
            </a:r>
          </a:p>
          <a:p>
            <a:pPr marL="0" indent="0" algn="l" rtl="0">
              <a:buNone/>
            </a:pPr>
            <a:r>
              <a:rPr lang="en-US" b="1" dirty="0"/>
              <a:t>Comprehensive program, including use of laxative, behavior changes and dietary changes.</a:t>
            </a:r>
          </a:p>
          <a:p>
            <a:pPr marL="0" indent="0" algn="l" rtl="0">
              <a:buNone/>
            </a:pPr>
            <a:endParaRPr lang="en-US" b="1" dirty="0"/>
          </a:p>
          <a:p>
            <a:pPr marL="0" indent="0" algn="l" rtl="0">
              <a:buNone/>
            </a:pPr>
            <a:r>
              <a:rPr lang="en-US" b="1" dirty="0"/>
              <a:t>There are 4 general steps:</a:t>
            </a:r>
          </a:p>
          <a:p>
            <a:pPr marL="514350" indent="-514350" algn="l" rtl="0">
              <a:buAutoNum type="arabicPeriod"/>
            </a:pPr>
            <a:r>
              <a:rPr lang="en-US" b="1" dirty="0" err="1">
                <a:solidFill>
                  <a:srgbClr val="0070C0"/>
                </a:solidFill>
              </a:rPr>
              <a:t>Disimpaction</a:t>
            </a:r>
            <a:r>
              <a:rPr lang="en-US" b="1" dirty="0">
                <a:solidFill>
                  <a:srgbClr val="0070C0"/>
                </a:solidFill>
              </a:rPr>
              <a:t> (constipation with fecal incontinence, stool mass palpable on DR, abdominal examination or </a:t>
            </a:r>
            <a:r>
              <a:rPr lang="en-US" b="1" dirty="0" err="1">
                <a:solidFill>
                  <a:srgbClr val="0070C0"/>
                </a:solidFill>
              </a:rPr>
              <a:t>xray</a:t>
            </a:r>
            <a:r>
              <a:rPr lang="en-US" b="1" dirty="0">
                <a:solidFill>
                  <a:srgbClr val="0070C0"/>
                </a:solidFill>
              </a:rPr>
              <a:t>, </a:t>
            </a:r>
            <a:r>
              <a:rPr lang="en-US" b="1" dirty="0" err="1">
                <a:solidFill>
                  <a:srgbClr val="0070C0"/>
                </a:solidFill>
              </a:rPr>
              <a:t>hx</a:t>
            </a:r>
            <a:r>
              <a:rPr lang="en-US" b="1" dirty="0">
                <a:solidFill>
                  <a:srgbClr val="0070C0"/>
                </a:solidFill>
              </a:rPr>
              <a:t> of incomplete or infrequent evacuation)</a:t>
            </a:r>
          </a:p>
          <a:p>
            <a:pPr marL="514350" indent="-514350" algn="l" rtl="0">
              <a:buAutoNum type="arabicPeriod"/>
            </a:pPr>
            <a:r>
              <a:rPr lang="en-US" b="1" dirty="0">
                <a:solidFill>
                  <a:srgbClr val="0070C0"/>
                </a:solidFill>
              </a:rPr>
              <a:t>Prolonged laxative treatment and behavior therapy to achieve regular evacuation and avoid recurrent constipation.</a:t>
            </a:r>
          </a:p>
          <a:p>
            <a:pPr marL="514350" indent="-514350" algn="l" rtl="0">
              <a:buAutoNum type="arabicPeriod"/>
            </a:pPr>
            <a:r>
              <a:rPr lang="en-US" b="1" dirty="0">
                <a:solidFill>
                  <a:srgbClr val="0070C0"/>
                </a:solidFill>
              </a:rPr>
              <a:t>Dietary changes (primarily increasing fiber content) to maintain soft stools.</a:t>
            </a:r>
          </a:p>
          <a:p>
            <a:pPr marL="514350" indent="-514350" algn="l" rtl="0">
              <a:buAutoNum type="arabicPeriod"/>
            </a:pPr>
            <a:r>
              <a:rPr lang="en-US" b="1" dirty="0">
                <a:solidFill>
                  <a:srgbClr val="0070C0"/>
                </a:solidFill>
              </a:rPr>
              <a:t>Gradual tapering and withdrawal laxatives as tolerated.</a:t>
            </a:r>
            <a:endParaRPr lang="en-US" b="1" dirty="0"/>
          </a:p>
          <a:p>
            <a:pPr algn="l" rtl="0"/>
            <a:r>
              <a:rPr lang="en-US" b="1" dirty="0"/>
              <a:t>R refer : If not controlled.</a:t>
            </a:r>
          </a:p>
          <a:p>
            <a:pPr algn="l" rtl="0"/>
            <a:endParaRPr lang="en-US" dirty="0"/>
          </a:p>
          <a:p>
            <a:pPr algn="l" rtl="0"/>
            <a:endParaRPr lang="en-US" dirty="0"/>
          </a:p>
          <a:p>
            <a:pPr algn="l" rtl="0"/>
            <a:endParaRPr lang="ar-KW" dirty="0"/>
          </a:p>
        </p:txBody>
      </p:sp>
    </p:spTree>
    <p:extLst>
      <p:ext uri="{BB962C8B-B14F-4D97-AF65-F5344CB8AC3E}">
        <p14:creationId xmlns:p14="http://schemas.microsoft.com/office/powerpoint/2010/main" val="22468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0" eaLnBrk="1" latinLnBrk="0" hangingPunct="1">
              <a:spcBef>
                <a:spcPct val="0"/>
              </a:spcBef>
              <a:buNone/>
            </a:pPr>
            <a:endParaRPr lang="en-US" dirty="0"/>
          </a:p>
        </p:txBody>
      </p:sp>
      <p:sp>
        <p:nvSpPr>
          <p:cNvPr id="3" name="Content Placeholder 2"/>
          <p:cNvSpPr>
            <a:spLocks noGrp="1"/>
          </p:cNvSpPr>
          <p:nvPr>
            <p:ph idx="1"/>
          </p:nvPr>
        </p:nvSpPr>
        <p:spPr/>
        <p:txBody>
          <a:bodyPr/>
          <a:lstStyle/>
          <a:p>
            <a:pPr marL="0" indent="0" algn="ctr" defTabSz="914400" rtl="0" eaLnBrk="1" latinLnBrk="0" hangingPunct="1">
              <a:spcBef>
                <a:spcPct val="20000"/>
              </a:spcBef>
              <a:buNone/>
            </a:pPr>
            <a:r>
              <a:rPr lang="en-US" b="1" dirty="0">
                <a:solidFill>
                  <a:srgbClr val="0070C0"/>
                </a:solidFill>
              </a:rPr>
              <a:t>The goal of therapy is the passage of soft stools, ideally once per day, and no less than every other day.</a:t>
            </a:r>
          </a:p>
          <a:p>
            <a:pPr marL="342900" indent="-342900" algn="l" defTabSz="914400" rtl="0" eaLnBrk="1" latinLnBrk="0" hangingPunct="1">
              <a:spcBef>
                <a:spcPct val="20000"/>
              </a:spcBef>
              <a:buFont typeface="Arial" pitchFamily="34" charset="0"/>
              <a:buChar char="•"/>
            </a:pPr>
            <a:endParaRPr lang="en-US" dirty="0"/>
          </a:p>
        </p:txBody>
      </p:sp>
    </p:spTree>
    <p:extLst>
      <p:ext uri="{BB962C8B-B14F-4D97-AF65-F5344CB8AC3E}">
        <p14:creationId xmlns:p14="http://schemas.microsoft.com/office/powerpoint/2010/main" val="99443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4638"/>
            <a:ext cx="8229599" cy="5851525"/>
          </a:xfrm>
        </p:spPr>
      </p:pic>
    </p:spTree>
    <p:extLst>
      <p:ext uri="{BB962C8B-B14F-4D97-AF65-F5344CB8AC3E}">
        <p14:creationId xmlns:p14="http://schemas.microsoft.com/office/powerpoint/2010/main" val="1868408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476672"/>
            <a:ext cx="8435280" cy="5649491"/>
          </a:xfrm>
        </p:spPr>
      </p:pic>
    </p:spTree>
    <p:extLst>
      <p:ext uri="{BB962C8B-B14F-4D97-AF65-F5344CB8AC3E}">
        <p14:creationId xmlns:p14="http://schemas.microsoft.com/office/powerpoint/2010/main" val="1742888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0" eaLnBrk="1" latinLnBrk="0" hangingPunct="1">
              <a:spcBef>
                <a:spcPct val="0"/>
              </a:spcBef>
              <a:buNone/>
            </a:pPr>
            <a:r>
              <a:rPr lang="en-US" b="1" dirty="0">
                <a:solidFill>
                  <a:srgbClr val="0070C0"/>
                </a:solidFill>
              </a:rPr>
              <a:t>Encopresis </a:t>
            </a:r>
            <a:endParaRPr lang="ar-KW" b="1"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algn="l" rtl="0"/>
            <a:r>
              <a:rPr lang="en-US" b="1" dirty="0">
                <a:solidFill>
                  <a:srgbClr val="0070C0"/>
                </a:solidFill>
              </a:rPr>
              <a:t>Encopresis :</a:t>
            </a:r>
            <a:r>
              <a:rPr lang="en-US" b="1" dirty="0">
                <a:solidFill>
                  <a:srgbClr val="00B050"/>
                </a:solidFill>
              </a:rPr>
              <a:t> </a:t>
            </a:r>
            <a:r>
              <a:rPr lang="en-US" b="1" dirty="0"/>
              <a:t>Fecal soiling occur during the day.</a:t>
            </a:r>
          </a:p>
          <a:p>
            <a:pPr marL="0" indent="0" algn="l" rtl="0">
              <a:buNone/>
            </a:pPr>
            <a:endParaRPr lang="en-US" b="1" dirty="0"/>
          </a:p>
          <a:p>
            <a:pPr marL="514350" indent="-514350" algn="l" rtl="0">
              <a:buAutoNum type="arabicPeriod"/>
            </a:pPr>
            <a:r>
              <a:rPr lang="en-US" b="1" dirty="0"/>
              <a:t>If child has bowel control but passes stool in unacceptable places </a:t>
            </a:r>
            <a:r>
              <a:rPr lang="en-US" b="1" dirty="0">
                <a:sym typeface="Wingdings" pitchFamily="2" charset="2"/>
              </a:rPr>
              <a:t> </a:t>
            </a:r>
            <a:r>
              <a:rPr lang="en-US" b="1" dirty="0">
                <a:solidFill>
                  <a:srgbClr val="0070C0"/>
                </a:solidFill>
                <a:sym typeface="Wingdings" pitchFamily="2" charset="2"/>
              </a:rPr>
              <a:t>emotional </a:t>
            </a:r>
            <a:r>
              <a:rPr lang="en-US" b="1" dirty="0">
                <a:sym typeface="Wingdings"/>
              </a:rPr>
              <a:t> </a:t>
            </a:r>
            <a:r>
              <a:rPr lang="en-US" b="1" dirty="0">
                <a:sym typeface="Wingdings" pitchFamily="2" charset="2"/>
              </a:rPr>
              <a:t>Refer for child psychiatry.</a:t>
            </a:r>
          </a:p>
          <a:p>
            <a:pPr marL="514350" indent="-514350" algn="l" rtl="0">
              <a:buAutoNum type="arabicPeriod"/>
            </a:pPr>
            <a:r>
              <a:rPr lang="en-US" b="1" dirty="0">
                <a:sym typeface="Wingdings" pitchFamily="2" charset="2"/>
              </a:rPr>
              <a:t>If a firm stool is passed occasionally in the toilet but usually in the pants  </a:t>
            </a:r>
            <a:r>
              <a:rPr lang="en-US" b="1" dirty="0">
                <a:solidFill>
                  <a:srgbClr val="0070C0"/>
                </a:solidFill>
                <a:sym typeface="Wingdings" pitchFamily="2" charset="2"/>
              </a:rPr>
              <a:t>developmental delay (mental/social)</a:t>
            </a:r>
            <a:r>
              <a:rPr lang="en-US" b="1" dirty="0">
                <a:sym typeface="Wingdings" pitchFamily="2" charset="2"/>
              </a:rPr>
              <a:t> firm consistent training program similar to motivational counseling for enuresis.</a:t>
            </a:r>
          </a:p>
          <a:p>
            <a:pPr marL="514350" indent="-514350" algn="l" rtl="0">
              <a:buAutoNum type="arabicPeriod"/>
            </a:pPr>
            <a:r>
              <a:rPr lang="en-US" b="1" dirty="0">
                <a:sym typeface="Wingdings" pitchFamily="2" charset="2"/>
              </a:rPr>
              <a:t>If soft stool oozes out causing the child to constantly soil himself and smell faeces  </a:t>
            </a:r>
            <a:r>
              <a:rPr lang="en-US" b="1" dirty="0">
                <a:solidFill>
                  <a:srgbClr val="0070C0"/>
                </a:solidFill>
                <a:sym typeface="Wingdings" pitchFamily="2" charset="2"/>
              </a:rPr>
              <a:t>consider overflow incontinence secondary to chronic constipation</a:t>
            </a:r>
            <a:r>
              <a:rPr lang="en-US" b="1" dirty="0">
                <a:sym typeface="Wingdings" pitchFamily="2" charset="2"/>
              </a:rPr>
              <a:t>. </a:t>
            </a:r>
          </a:p>
          <a:p>
            <a:pPr marL="0" indent="0" algn="l" rtl="0">
              <a:buNone/>
            </a:pPr>
            <a:r>
              <a:rPr lang="en-US" b="1" dirty="0">
                <a:sym typeface="Wingdings" pitchFamily="2" charset="2"/>
              </a:rPr>
              <a:t>Treat constipation  refer if not settling.</a:t>
            </a:r>
          </a:p>
        </p:txBody>
      </p:sp>
    </p:spTree>
    <p:extLst>
      <p:ext uri="{BB962C8B-B14F-4D97-AF65-F5344CB8AC3E}">
        <p14:creationId xmlns:p14="http://schemas.microsoft.com/office/powerpoint/2010/main" val="1323900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76672"/>
            <a:ext cx="7992888" cy="5472608"/>
          </a:xfrm>
        </p:spPr>
      </p:pic>
    </p:spTree>
    <p:extLst>
      <p:ext uri="{BB962C8B-B14F-4D97-AF65-F5344CB8AC3E}">
        <p14:creationId xmlns:p14="http://schemas.microsoft.com/office/powerpoint/2010/main" val="1884320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Head lice</a:t>
            </a:r>
            <a:endParaRPr lang="ar-KW" b="1" dirty="0">
              <a:solidFill>
                <a:srgbClr val="0070C0"/>
              </a:solidFill>
            </a:endParaRPr>
          </a:p>
        </p:txBody>
      </p:sp>
      <p:sp>
        <p:nvSpPr>
          <p:cNvPr id="3" name="Content Placeholder 2"/>
          <p:cNvSpPr>
            <a:spLocks noGrp="1"/>
          </p:cNvSpPr>
          <p:nvPr>
            <p:ph idx="1"/>
          </p:nvPr>
        </p:nvSpPr>
        <p:spPr/>
        <p:txBody>
          <a:bodyPr>
            <a:normAutofit fontScale="62500" lnSpcReduction="20000"/>
          </a:bodyPr>
          <a:lstStyle/>
          <a:p>
            <a:pPr marL="0" indent="0" algn="l" rtl="0">
              <a:buNone/>
            </a:pPr>
            <a:r>
              <a:rPr lang="en-US" b="1" dirty="0"/>
              <a:t>Management RAPRIOP</a:t>
            </a:r>
          </a:p>
          <a:p>
            <a:pPr marL="0" indent="0" algn="l" rtl="0">
              <a:buNone/>
            </a:pPr>
            <a:r>
              <a:rPr lang="en-US" b="1" dirty="0">
                <a:solidFill>
                  <a:srgbClr val="0070C0"/>
                </a:solidFill>
              </a:rPr>
              <a:t>R</a:t>
            </a:r>
            <a:r>
              <a:rPr lang="en-US" b="1" dirty="0"/>
              <a:t> reassurance / </a:t>
            </a:r>
            <a:r>
              <a:rPr lang="en-US" b="1" dirty="0">
                <a:solidFill>
                  <a:srgbClr val="0070C0"/>
                </a:solidFill>
              </a:rPr>
              <a:t>E </a:t>
            </a:r>
            <a:r>
              <a:rPr lang="en-US" b="1" dirty="0"/>
              <a:t>explain</a:t>
            </a:r>
          </a:p>
          <a:p>
            <a:pPr algn="l" rtl="0"/>
            <a:r>
              <a:rPr lang="en-US" b="1" dirty="0"/>
              <a:t>Head lice (also known as </a:t>
            </a:r>
            <a:r>
              <a:rPr lang="en-US" b="1" dirty="0" err="1"/>
              <a:t>pediculosis</a:t>
            </a:r>
            <a:r>
              <a:rPr lang="en-US" b="1" dirty="0"/>
              <a:t> </a:t>
            </a:r>
            <a:r>
              <a:rPr lang="en-US" b="1" dirty="0" err="1"/>
              <a:t>capitis</a:t>
            </a:r>
            <a:r>
              <a:rPr lang="en-US" b="1" dirty="0"/>
              <a:t> or 'nits') is a common condition in children caused by the parasitic insect </a:t>
            </a:r>
          </a:p>
          <a:p>
            <a:pPr algn="l" rtl="0"/>
            <a:r>
              <a:rPr lang="en-US" b="1" dirty="0"/>
              <a:t>Most common in children aged </a:t>
            </a:r>
            <a:r>
              <a:rPr lang="en-US" b="1" dirty="0">
                <a:solidFill>
                  <a:srgbClr val="0070C0"/>
                </a:solidFill>
              </a:rPr>
              <a:t>4-11y (f &gt; M)</a:t>
            </a:r>
            <a:r>
              <a:rPr lang="en-US" b="1" dirty="0"/>
              <a:t>.</a:t>
            </a:r>
          </a:p>
          <a:p>
            <a:pPr algn="l" rtl="0"/>
            <a:r>
              <a:rPr lang="en-US" b="1" dirty="0">
                <a:solidFill>
                  <a:srgbClr val="0070C0"/>
                </a:solidFill>
              </a:rPr>
              <a:t>Infest clean as often as dirty hair.</a:t>
            </a:r>
          </a:p>
          <a:p>
            <a:pPr algn="l" rtl="0"/>
            <a:r>
              <a:rPr lang="en-US" b="1" dirty="0"/>
              <a:t>Spread by </a:t>
            </a:r>
            <a:r>
              <a:rPr lang="en-US" b="1" dirty="0">
                <a:solidFill>
                  <a:srgbClr val="0070C0"/>
                </a:solidFill>
              </a:rPr>
              <a:t>close head to head contact</a:t>
            </a:r>
            <a:r>
              <a:rPr lang="en-US" b="1" dirty="0"/>
              <a:t>, it does </a:t>
            </a:r>
            <a:r>
              <a:rPr lang="en-US" b="1" dirty="0">
                <a:solidFill>
                  <a:srgbClr val="0070C0"/>
                </a:solidFill>
              </a:rPr>
              <a:t>not fly or jump</a:t>
            </a:r>
            <a:r>
              <a:rPr lang="en-US" b="1" dirty="0"/>
              <a:t>.</a:t>
            </a:r>
          </a:p>
          <a:p>
            <a:pPr algn="l" rtl="0"/>
            <a:r>
              <a:rPr lang="en-US" b="1" dirty="0"/>
              <a:t>Present as itchy scalp, could be asymptomatic.</a:t>
            </a:r>
          </a:p>
          <a:p>
            <a:pPr marL="0" indent="0" algn="l" rtl="0">
              <a:buNone/>
            </a:pPr>
            <a:endParaRPr lang="en-US" b="1" dirty="0"/>
          </a:p>
          <a:p>
            <a:pPr marL="0" indent="0" algn="l" rtl="0">
              <a:buNone/>
            </a:pPr>
            <a:r>
              <a:rPr lang="en-US" b="1" dirty="0">
                <a:solidFill>
                  <a:srgbClr val="0070C0"/>
                </a:solidFill>
              </a:rPr>
              <a:t>A</a:t>
            </a:r>
            <a:r>
              <a:rPr lang="en-US" b="1" dirty="0"/>
              <a:t> advice</a:t>
            </a:r>
          </a:p>
          <a:p>
            <a:pPr algn="l" rtl="0"/>
            <a:r>
              <a:rPr lang="en-US" b="1" dirty="0"/>
              <a:t> </a:t>
            </a:r>
            <a:r>
              <a:rPr lang="en-US" b="1" dirty="0">
                <a:solidFill>
                  <a:srgbClr val="0070C0"/>
                </a:solidFill>
              </a:rPr>
              <a:t>Household contacts </a:t>
            </a:r>
            <a:r>
              <a:rPr lang="en-US" b="1" dirty="0"/>
              <a:t>should be examined and treated if infested</a:t>
            </a:r>
          </a:p>
          <a:p>
            <a:pPr algn="l" rtl="0"/>
            <a:r>
              <a:rPr lang="en-US" b="1" dirty="0"/>
              <a:t> </a:t>
            </a:r>
            <a:r>
              <a:rPr lang="en-US" b="1" dirty="0">
                <a:solidFill>
                  <a:srgbClr val="0070C0"/>
                </a:solidFill>
              </a:rPr>
              <a:t>Bedmates</a:t>
            </a:r>
            <a:r>
              <a:rPr lang="en-US" b="1" dirty="0"/>
              <a:t> should be treated prophylactically. </a:t>
            </a:r>
          </a:p>
          <a:p>
            <a:pPr algn="l" rtl="0"/>
            <a:r>
              <a:rPr lang="en-US" b="1" dirty="0"/>
              <a:t> </a:t>
            </a:r>
            <a:r>
              <a:rPr lang="en-US" b="1" dirty="0">
                <a:solidFill>
                  <a:srgbClr val="FF0000"/>
                </a:solidFill>
              </a:rPr>
              <a:t>School exclusion is not advised for children with head lice (</a:t>
            </a:r>
            <a:r>
              <a:rPr lang="en-US" b="1" dirty="0">
                <a:solidFill>
                  <a:srgbClr val="0070C0"/>
                </a:solidFill>
              </a:rPr>
              <a:t>lice often are present for weeks prior to detection)</a:t>
            </a:r>
          </a:p>
          <a:p>
            <a:pPr marL="0" indent="0" algn="l" rtl="0">
              <a:buNone/>
            </a:pPr>
            <a:endParaRPr lang="en-US" b="1" dirty="0"/>
          </a:p>
        </p:txBody>
      </p:sp>
    </p:spTree>
    <p:extLst>
      <p:ext uri="{BB962C8B-B14F-4D97-AF65-F5344CB8AC3E}">
        <p14:creationId xmlns:p14="http://schemas.microsoft.com/office/powerpoint/2010/main" val="1563435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62500" lnSpcReduction="20000"/>
          </a:bodyPr>
          <a:lstStyle/>
          <a:p>
            <a:pPr marL="0" indent="0" algn="l" rtl="0">
              <a:buNone/>
            </a:pPr>
            <a:r>
              <a:rPr lang="en-US" b="1" dirty="0"/>
              <a:t>     </a:t>
            </a:r>
            <a:r>
              <a:rPr lang="en-US" b="1" dirty="0">
                <a:solidFill>
                  <a:srgbClr val="0070C0"/>
                </a:solidFill>
              </a:rPr>
              <a:t>P </a:t>
            </a:r>
            <a:r>
              <a:rPr lang="en-US" b="1" dirty="0"/>
              <a:t>       prescription </a:t>
            </a:r>
          </a:p>
          <a:p>
            <a:pPr algn="l" rtl="0"/>
            <a:r>
              <a:rPr lang="en-US" b="1" dirty="0"/>
              <a:t>Treatment is only indicated if living lice are found</a:t>
            </a:r>
          </a:p>
          <a:p>
            <a:pPr algn="l" rtl="0"/>
            <a:r>
              <a:rPr lang="en-US" b="1" dirty="0"/>
              <a:t>A choice of treatments should be offered:</a:t>
            </a:r>
          </a:p>
          <a:p>
            <a:pPr marL="514350" indent="-514350" algn="l" rtl="0">
              <a:buAutoNum type="arabicPeriod"/>
            </a:pPr>
            <a:r>
              <a:rPr lang="en-US" b="1" dirty="0" err="1"/>
              <a:t>Dimeticone</a:t>
            </a:r>
            <a:r>
              <a:rPr lang="en-US" b="1" dirty="0"/>
              <a:t> lotion or spray (rub into dry hair and scalp in evening, allow to dry naturally, then shampoo off the next morning, repeat after 7 days).</a:t>
            </a:r>
          </a:p>
          <a:p>
            <a:pPr marL="514350" indent="-514350" algn="l" rtl="0">
              <a:buAutoNum type="arabicPeriod"/>
            </a:pPr>
            <a:r>
              <a:rPr lang="en-US" b="1" dirty="0"/>
              <a:t>Insecticides 4 types: </a:t>
            </a:r>
          </a:p>
          <a:p>
            <a:pPr algn="l" rtl="0">
              <a:buFontTx/>
              <a:buChar char="-"/>
            </a:pPr>
            <a:r>
              <a:rPr lang="en-US" b="1" dirty="0">
                <a:solidFill>
                  <a:srgbClr val="0070C0"/>
                </a:solidFill>
              </a:rPr>
              <a:t>malathion </a:t>
            </a:r>
            <a:r>
              <a:rPr lang="en-US" b="1" dirty="0">
                <a:sym typeface="Wingdings"/>
              </a:rPr>
              <a:t> </a:t>
            </a:r>
            <a:r>
              <a:rPr lang="en-US" b="1" dirty="0"/>
              <a:t>used with caution in pregnancy</a:t>
            </a:r>
          </a:p>
          <a:p>
            <a:pPr algn="l" rtl="0">
              <a:buFontTx/>
              <a:buChar char="-"/>
            </a:pPr>
            <a:r>
              <a:rPr lang="en-US" b="1" dirty="0" err="1">
                <a:solidFill>
                  <a:srgbClr val="0070C0"/>
                </a:solidFill>
              </a:rPr>
              <a:t>phenothrin</a:t>
            </a:r>
            <a:r>
              <a:rPr lang="en-US" b="1" dirty="0">
                <a:solidFill>
                  <a:srgbClr val="0070C0"/>
                </a:solidFill>
              </a:rPr>
              <a:t>/permethrin</a:t>
            </a:r>
            <a:r>
              <a:rPr lang="en-US" b="1" dirty="0"/>
              <a:t> </a:t>
            </a:r>
            <a:r>
              <a:rPr lang="en-US" b="1" dirty="0">
                <a:sym typeface="Wingdings"/>
              </a:rPr>
              <a:t> </a:t>
            </a:r>
            <a:r>
              <a:rPr lang="en-US" b="1" dirty="0"/>
              <a:t>avoid in pregnancy(first line/second line)</a:t>
            </a:r>
          </a:p>
          <a:p>
            <a:pPr algn="l" rtl="0">
              <a:buFontTx/>
              <a:buChar char="-"/>
            </a:pPr>
            <a:r>
              <a:rPr lang="en-US" b="1" dirty="0" err="1">
                <a:solidFill>
                  <a:srgbClr val="0070C0"/>
                </a:solidFill>
              </a:rPr>
              <a:t>carbaryl</a:t>
            </a:r>
            <a:r>
              <a:rPr lang="en-US" b="1" dirty="0"/>
              <a:t> is reserved for third line </a:t>
            </a:r>
          </a:p>
          <a:p>
            <a:pPr algn="l" rtl="0">
              <a:buFontTx/>
              <a:buChar char="-"/>
            </a:pPr>
            <a:r>
              <a:rPr lang="en-US" b="1" dirty="0">
                <a:solidFill>
                  <a:srgbClr val="0070C0"/>
                </a:solidFill>
              </a:rPr>
              <a:t>2 applications 7 days apart</a:t>
            </a:r>
          </a:p>
          <a:p>
            <a:pPr algn="l" rtl="0"/>
            <a:r>
              <a:rPr lang="en-US" b="1" dirty="0"/>
              <a:t>Mechanical clearance wet-comb ‘bug busters’ conditioned hair with fine tooth comb.</a:t>
            </a:r>
          </a:p>
          <a:p>
            <a:pPr algn="l" rtl="0"/>
            <a:r>
              <a:rPr lang="en-US" b="1" dirty="0"/>
              <a:t>Others methods electric comb, aromatherapy, herbals </a:t>
            </a:r>
            <a:r>
              <a:rPr lang="en-US" b="1" dirty="0">
                <a:solidFill>
                  <a:srgbClr val="0070C0"/>
                </a:solidFill>
              </a:rPr>
              <a:t>(no evidence)</a:t>
            </a:r>
            <a:r>
              <a:rPr lang="en-US" b="1" dirty="0"/>
              <a:t>.</a:t>
            </a:r>
          </a:p>
          <a:p>
            <a:pPr algn="l" rtl="0"/>
            <a:endParaRPr lang="ar-KW" dirty="0"/>
          </a:p>
        </p:txBody>
      </p:sp>
    </p:spTree>
    <p:extLst>
      <p:ext uri="{BB962C8B-B14F-4D97-AF65-F5344CB8AC3E}">
        <p14:creationId xmlns:p14="http://schemas.microsoft.com/office/powerpoint/2010/main" val="93549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lstStyle/>
          <a:p>
            <a:pPr marL="0" indent="0" algn="l" rtl="0">
              <a:buNone/>
            </a:pPr>
            <a:r>
              <a:rPr lang="en-US" dirty="0"/>
              <a:t>    </a:t>
            </a:r>
            <a:r>
              <a:rPr lang="en-US" b="1" dirty="0">
                <a:solidFill>
                  <a:srgbClr val="0070C0"/>
                </a:solidFill>
              </a:rPr>
              <a:t>I </a:t>
            </a:r>
            <a:r>
              <a:rPr lang="en-US" b="1" dirty="0"/>
              <a:t>investigations</a:t>
            </a:r>
          </a:p>
          <a:p>
            <a:pPr algn="l" rtl="0"/>
            <a:r>
              <a:rPr lang="en-US" b="1" dirty="0"/>
              <a:t>fine-toothed combing of wet or dry hair to visualize the lice and confirm diagnosis</a:t>
            </a:r>
          </a:p>
          <a:p>
            <a:pPr algn="l" rtl="0"/>
            <a:endParaRPr lang="en-US" b="1" dirty="0"/>
          </a:p>
          <a:p>
            <a:pPr marL="0" indent="0" algn="l" rtl="0">
              <a:buNone/>
            </a:pPr>
            <a:r>
              <a:rPr lang="en-US" b="1" dirty="0"/>
              <a:t>    </a:t>
            </a:r>
            <a:r>
              <a:rPr lang="en-US" b="1" dirty="0">
                <a:solidFill>
                  <a:srgbClr val="0070C0"/>
                </a:solidFill>
              </a:rPr>
              <a:t>P</a:t>
            </a:r>
            <a:r>
              <a:rPr lang="en-US" b="1" dirty="0"/>
              <a:t> prevention</a:t>
            </a:r>
          </a:p>
          <a:p>
            <a:pPr algn="l" rtl="0"/>
            <a:r>
              <a:rPr lang="en-US" b="1" dirty="0"/>
              <a:t>Detection combing</a:t>
            </a:r>
          </a:p>
          <a:p>
            <a:pPr algn="l" rtl="0"/>
            <a:r>
              <a:rPr lang="en-US" b="1" dirty="0"/>
              <a:t>Recommend school examination</a:t>
            </a:r>
            <a:endParaRPr lang="ar-KW" b="1" dirty="0"/>
          </a:p>
        </p:txBody>
      </p:sp>
    </p:spTree>
    <p:extLst>
      <p:ext uri="{BB962C8B-B14F-4D97-AF65-F5344CB8AC3E}">
        <p14:creationId xmlns:p14="http://schemas.microsoft.com/office/powerpoint/2010/main" val="330137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Headache </a:t>
            </a:r>
            <a:endParaRPr lang="ar-KW"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algn="l" rtl="0"/>
            <a:r>
              <a:rPr lang="en-US" b="1" dirty="0"/>
              <a:t>You may get a patient with migraine and you will be asked to manage and start prophylactic medications.</a:t>
            </a:r>
          </a:p>
          <a:p>
            <a:pPr algn="l" rtl="0"/>
            <a:r>
              <a:rPr lang="en-US" b="1" dirty="0"/>
              <a:t>Know the symptoms of migraine headache.</a:t>
            </a:r>
          </a:p>
          <a:p>
            <a:pPr algn="l" rtl="0"/>
            <a:r>
              <a:rPr lang="en-US" b="1" dirty="0"/>
              <a:t>Red flags.</a:t>
            </a:r>
          </a:p>
          <a:p>
            <a:pPr algn="l" rtl="0"/>
            <a:r>
              <a:rPr lang="en-US" b="1" dirty="0"/>
              <a:t>Indications for prophylactic treatment.</a:t>
            </a:r>
          </a:p>
          <a:p>
            <a:pPr algn="l" rtl="0"/>
            <a:r>
              <a:rPr lang="en-US" b="1" dirty="0"/>
              <a:t>Pharmacological vs. non pharmacological management (acute, prophylaxis, life style advice, headache diary)  </a:t>
            </a:r>
          </a:p>
          <a:p>
            <a:pPr algn="l" rtl="0"/>
            <a:r>
              <a:rPr lang="en-US" b="1" dirty="0" err="1"/>
              <a:t>Containdications</a:t>
            </a:r>
            <a:r>
              <a:rPr lang="en-US" b="1" dirty="0"/>
              <a:t> </a:t>
            </a:r>
          </a:p>
          <a:p>
            <a:pPr marL="0" indent="0" algn="ctr" rtl="0">
              <a:buNone/>
            </a:pPr>
            <a:r>
              <a:rPr lang="en-US" b="1" dirty="0" err="1">
                <a:solidFill>
                  <a:srgbClr val="FF0000"/>
                </a:solidFill>
              </a:rPr>
              <a:t>Passmedicine</a:t>
            </a:r>
            <a:endParaRPr lang="en-US" b="1" dirty="0">
              <a:solidFill>
                <a:srgbClr val="FF0000"/>
              </a:solidFill>
            </a:endParaRPr>
          </a:p>
        </p:txBody>
      </p:sp>
    </p:spTree>
    <p:extLst>
      <p:ext uri="{BB962C8B-B14F-4D97-AF65-F5344CB8AC3E}">
        <p14:creationId xmlns:p14="http://schemas.microsoft.com/office/powerpoint/2010/main" val="650212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76672"/>
            <a:ext cx="7632848" cy="5472608"/>
          </a:xfrm>
        </p:spPr>
      </p:pic>
    </p:spTree>
    <p:extLst>
      <p:ext uri="{BB962C8B-B14F-4D97-AF65-F5344CB8AC3E}">
        <p14:creationId xmlns:p14="http://schemas.microsoft.com/office/powerpoint/2010/main" val="833570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0" eaLnBrk="1" latinLnBrk="0" hangingPunct="1">
              <a:spcBef>
                <a:spcPct val="0"/>
              </a:spcBef>
              <a:buNone/>
            </a:pPr>
            <a:r>
              <a:rPr lang="en-US" b="1" dirty="0" err="1">
                <a:solidFill>
                  <a:srgbClr val="0070C0"/>
                </a:solidFill>
              </a:rPr>
              <a:t>Enterobiasis</a:t>
            </a:r>
            <a:r>
              <a:rPr lang="en-US" b="1" dirty="0">
                <a:solidFill>
                  <a:srgbClr val="0070C0"/>
                </a:solidFill>
              </a:rPr>
              <a:t> (pinworm)</a:t>
            </a:r>
          </a:p>
        </p:txBody>
      </p:sp>
      <p:sp>
        <p:nvSpPr>
          <p:cNvPr id="3" name="Content Placeholder 2"/>
          <p:cNvSpPr>
            <a:spLocks noGrp="1"/>
          </p:cNvSpPr>
          <p:nvPr>
            <p:ph idx="1"/>
          </p:nvPr>
        </p:nvSpPr>
        <p:spPr/>
        <p:txBody>
          <a:bodyPr>
            <a:normAutofit fontScale="62500" lnSpcReduction="20000"/>
          </a:bodyPr>
          <a:lstStyle/>
          <a:p>
            <a:pPr marL="342900" indent="-342900" algn="l" defTabSz="914400" rtl="0" eaLnBrk="1" latinLnBrk="0" hangingPunct="1">
              <a:spcBef>
                <a:spcPct val="20000"/>
              </a:spcBef>
              <a:buFont typeface="Arial" pitchFamily="34" charset="0"/>
              <a:buChar char="•"/>
            </a:pPr>
            <a:r>
              <a:rPr lang="en-US" b="1" dirty="0"/>
              <a:t>Management RAPRIOP</a:t>
            </a:r>
          </a:p>
          <a:p>
            <a:pPr marL="0" indent="0" algn="l" defTabSz="914400" rtl="0" eaLnBrk="1" latinLnBrk="0" hangingPunct="1">
              <a:spcBef>
                <a:spcPct val="20000"/>
              </a:spcBef>
              <a:buNone/>
            </a:pPr>
            <a:r>
              <a:rPr lang="en-US" b="1" dirty="0">
                <a:solidFill>
                  <a:srgbClr val="0070C0"/>
                </a:solidFill>
              </a:rPr>
              <a:t>R</a:t>
            </a:r>
            <a:r>
              <a:rPr lang="en-US" b="1" dirty="0"/>
              <a:t> reassurance and </a:t>
            </a:r>
            <a:r>
              <a:rPr lang="en-US" b="1" dirty="0">
                <a:solidFill>
                  <a:srgbClr val="0070C0"/>
                </a:solidFill>
              </a:rPr>
              <a:t>E</a:t>
            </a:r>
            <a:r>
              <a:rPr lang="en-US" b="1" dirty="0"/>
              <a:t> </a:t>
            </a:r>
            <a:r>
              <a:rPr lang="en-US" b="1" dirty="0" err="1"/>
              <a:t>explanaition</a:t>
            </a:r>
            <a:endParaRPr lang="en-US" b="1" dirty="0"/>
          </a:p>
          <a:p>
            <a:pPr algn="l" defTabSz="914400" rtl="0" eaLnBrk="1" latinLnBrk="0" hangingPunct="1">
              <a:spcBef>
                <a:spcPct val="20000"/>
              </a:spcBef>
              <a:buFontTx/>
              <a:buChar char="-"/>
            </a:pPr>
            <a:r>
              <a:rPr lang="en-US" b="1" dirty="0"/>
              <a:t>Autoinfection occurs by </a:t>
            </a:r>
            <a:r>
              <a:rPr lang="en-US" b="1" dirty="0">
                <a:solidFill>
                  <a:srgbClr val="0070C0"/>
                </a:solidFill>
              </a:rPr>
              <a:t>scratching</a:t>
            </a:r>
            <a:r>
              <a:rPr lang="en-US" b="1" dirty="0"/>
              <a:t> the perianal area </a:t>
            </a:r>
            <a:r>
              <a:rPr lang="en-US" b="1" dirty="0">
                <a:sym typeface="Wingdings"/>
              </a:rPr>
              <a:t> mouth.</a:t>
            </a:r>
          </a:p>
          <a:p>
            <a:pPr algn="l" defTabSz="914400" rtl="0" eaLnBrk="1" latinLnBrk="0" hangingPunct="1">
              <a:spcBef>
                <a:spcPct val="20000"/>
              </a:spcBef>
              <a:buFontTx/>
              <a:buChar char="-"/>
            </a:pPr>
            <a:r>
              <a:rPr lang="en-US" b="1" dirty="0">
                <a:sym typeface="Wingdings"/>
              </a:rPr>
              <a:t>Person to person transmission by </a:t>
            </a:r>
            <a:r>
              <a:rPr lang="en-US" b="1" dirty="0">
                <a:solidFill>
                  <a:srgbClr val="0070C0"/>
                </a:solidFill>
                <a:sym typeface="Wingdings"/>
              </a:rPr>
              <a:t>hand</a:t>
            </a:r>
            <a:r>
              <a:rPr lang="en-US" b="1" dirty="0">
                <a:sym typeface="Wingdings"/>
              </a:rPr>
              <a:t>.</a:t>
            </a:r>
          </a:p>
          <a:p>
            <a:pPr algn="l" defTabSz="914400" rtl="0" eaLnBrk="1" latinLnBrk="0" hangingPunct="1">
              <a:spcBef>
                <a:spcPct val="20000"/>
              </a:spcBef>
              <a:buFontTx/>
              <a:buChar char="-"/>
            </a:pPr>
            <a:r>
              <a:rPr lang="en-US" b="1" dirty="0">
                <a:solidFill>
                  <a:srgbClr val="0070C0"/>
                </a:solidFill>
                <a:sym typeface="Wingdings"/>
              </a:rPr>
              <a:t>Asymptomatic</a:t>
            </a:r>
            <a:r>
              <a:rPr lang="en-US" b="1" dirty="0">
                <a:sym typeface="Wingdings"/>
              </a:rPr>
              <a:t> in most patients but the most common symptom is perianal </a:t>
            </a:r>
            <a:r>
              <a:rPr lang="en-US" b="1" dirty="0">
                <a:solidFill>
                  <a:srgbClr val="0070C0"/>
                </a:solidFill>
                <a:sym typeface="Wingdings"/>
              </a:rPr>
              <a:t>itching</a:t>
            </a:r>
            <a:r>
              <a:rPr lang="en-US" b="1" dirty="0">
                <a:sym typeface="Wingdings"/>
              </a:rPr>
              <a:t>, predominantly at night.</a:t>
            </a:r>
          </a:p>
          <a:p>
            <a:pPr algn="l" defTabSz="914400" rtl="0" eaLnBrk="1" latinLnBrk="0" hangingPunct="1">
              <a:spcBef>
                <a:spcPct val="20000"/>
              </a:spcBef>
              <a:buFontTx/>
              <a:buChar char="-"/>
            </a:pPr>
            <a:r>
              <a:rPr lang="en-US" b="1" dirty="0">
                <a:sym typeface="Wingdings"/>
              </a:rPr>
              <a:t>occasionally, abdominal pain, nausea and vomiting develop.</a:t>
            </a:r>
          </a:p>
          <a:p>
            <a:pPr marL="0" indent="0" algn="l" defTabSz="914400" rtl="0" eaLnBrk="1" latinLnBrk="0" hangingPunct="1">
              <a:spcBef>
                <a:spcPct val="20000"/>
              </a:spcBef>
              <a:buNone/>
            </a:pPr>
            <a:endParaRPr lang="en-US" b="1" dirty="0">
              <a:sym typeface="Wingdings"/>
            </a:endParaRPr>
          </a:p>
          <a:p>
            <a:pPr marL="0" indent="0" algn="l" defTabSz="914400" rtl="0" eaLnBrk="1" latinLnBrk="0" hangingPunct="1">
              <a:spcBef>
                <a:spcPct val="20000"/>
              </a:spcBef>
              <a:buNone/>
            </a:pPr>
            <a:r>
              <a:rPr lang="en-US" b="1" dirty="0">
                <a:solidFill>
                  <a:srgbClr val="0070C0"/>
                </a:solidFill>
                <a:sym typeface="Wingdings"/>
              </a:rPr>
              <a:t>A</a:t>
            </a:r>
            <a:r>
              <a:rPr lang="en-US" b="1" dirty="0">
                <a:sym typeface="Wingdings"/>
              </a:rPr>
              <a:t> advice</a:t>
            </a:r>
          </a:p>
          <a:p>
            <a:pPr algn="l" defTabSz="914400" rtl="0" eaLnBrk="1" latinLnBrk="0" hangingPunct="1">
              <a:spcBef>
                <a:spcPct val="20000"/>
              </a:spcBef>
              <a:buFontTx/>
              <a:buChar char="-"/>
            </a:pPr>
            <a:r>
              <a:rPr lang="en-US" b="1" dirty="0">
                <a:sym typeface="Wingdings"/>
              </a:rPr>
              <a:t>Hygiene </a:t>
            </a:r>
          </a:p>
          <a:p>
            <a:pPr algn="l" rtl="0">
              <a:buFontTx/>
              <a:buChar char="-"/>
            </a:pPr>
            <a:r>
              <a:rPr lang="en-US" b="1" dirty="0">
                <a:sym typeface="Wingdings"/>
              </a:rPr>
              <a:t>Simultaneous treatment of the entire household is </a:t>
            </a:r>
            <a:r>
              <a:rPr lang="en-US" b="1" dirty="0" err="1">
                <a:sym typeface="Wingdings"/>
              </a:rPr>
              <a:t>warrented</a:t>
            </a:r>
            <a:r>
              <a:rPr lang="en-US" b="1" dirty="0">
                <a:sym typeface="Wingdings"/>
              </a:rPr>
              <a:t>, given high transmission rates  among families. </a:t>
            </a:r>
          </a:p>
          <a:p>
            <a:pPr marL="0" indent="0" algn="l" defTabSz="914400" rtl="0" eaLnBrk="1" latinLnBrk="0" hangingPunct="1">
              <a:spcBef>
                <a:spcPct val="20000"/>
              </a:spcBef>
              <a:buNone/>
            </a:pPr>
            <a:endParaRPr lang="en-US" b="1" dirty="0">
              <a:sym typeface="Wingdings"/>
            </a:endParaRPr>
          </a:p>
          <a:p>
            <a:pPr marL="0" indent="0" algn="l" defTabSz="914400" rtl="0" eaLnBrk="1" latinLnBrk="0" hangingPunct="1">
              <a:spcBef>
                <a:spcPct val="20000"/>
              </a:spcBef>
              <a:buNone/>
            </a:pPr>
            <a:r>
              <a:rPr lang="en-US" b="1" dirty="0">
                <a:solidFill>
                  <a:srgbClr val="0070C0"/>
                </a:solidFill>
                <a:sym typeface="Wingdings"/>
              </a:rPr>
              <a:t>P</a:t>
            </a:r>
            <a:r>
              <a:rPr lang="en-US" b="1" dirty="0">
                <a:sym typeface="Wingdings"/>
              </a:rPr>
              <a:t> prescription</a:t>
            </a:r>
          </a:p>
          <a:p>
            <a:pPr marL="0" indent="0" algn="l" defTabSz="914400" rtl="0" eaLnBrk="1" latinLnBrk="0" hangingPunct="1">
              <a:spcBef>
                <a:spcPct val="20000"/>
              </a:spcBef>
              <a:buNone/>
            </a:pPr>
            <a:r>
              <a:rPr lang="en-US" b="1" dirty="0">
                <a:sym typeface="Wingdings"/>
              </a:rPr>
              <a:t>Treatment with </a:t>
            </a:r>
            <a:r>
              <a:rPr lang="en-US" b="1" dirty="0" err="1">
                <a:sym typeface="Wingdings"/>
              </a:rPr>
              <a:t>Abendazole</a:t>
            </a:r>
            <a:r>
              <a:rPr lang="en-US" b="1" dirty="0">
                <a:sym typeface="Wingdings"/>
              </a:rPr>
              <a:t>, </a:t>
            </a:r>
            <a:r>
              <a:rPr lang="en-US" b="1" dirty="0" err="1">
                <a:sym typeface="Wingdings"/>
              </a:rPr>
              <a:t>mebendazole</a:t>
            </a:r>
            <a:r>
              <a:rPr lang="en-US" b="1" dirty="0">
                <a:sym typeface="Wingdings"/>
              </a:rPr>
              <a:t> or </a:t>
            </a:r>
            <a:r>
              <a:rPr lang="en-US" b="1" dirty="0" err="1">
                <a:sym typeface="Wingdings"/>
              </a:rPr>
              <a:t>pyrantel</a:t>
            </a:r>
            <a:r>
              <a:rPr lang="en-US" b="1" dirty="0">
                <a:sym typeface="Wingdings"/>
              </a:rPr>
              <a:t> </a:t>
            </a:r>
            <a:r>
              <a:rPr lang="en-US" b="1" dirty="0" err="1">
                <a:sym typeface="Wingdings"/>
              </a:rPr>
              <a:t>promoate</a:t>
            </a:r>
            <a:r>
              <a:rPr lang="en-US" b="1" dirty="0">
                <a:sym typeface="Wingdings"/>
              </a:rPr>
              <a:t>.</a:t>
            </a:r>
          </a:p>
        </p:txBody>
      </p:sp>
    </p:spTree>
    <p:extLst>
      <p:ext uri="{BB962C8B-B14F-4D97-AF65-F5344CB8AC3E}">
        <p14:creationId xmlns:p14="http://schemas.microsoft.com/office/powerpoint/2010/main" val="945010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lgn="l" defTabSz="914400" rtl="0" eaLnBrk="1" latinLnBrk="0" hangingPunct="1">
              <a:spcBef>
                <a:spcPct val="20000"/>
              </a:spcBef>
              <a:buNone/>
            </a:pPr>
            <a:r>
              <a:rPr lang="en-US" b="1" dirty="0" err="1"/>
              <a:t>Mebendazole</a:t>
            </a:r>
            <a:r>
              <a:rPr lang="en-US" b="1" dirty="0"/>
              <a:t> </a:t>
            </a:r>
          </a:p>
          <a:p>
            <a:pPr marL="342900" indent="-342900" algn="l" defTabSz="914400" rtl="0" eaLnBrk="1" latinLnBrk="0" hangingPunct="1">
              <a:spcBef>
                <a:spcPct val="20000"/>
              </a:spcBef>
              <a:buFont typeface="Arial" pitchFamily="34" charset="0"/>
              <a:buChar char="•"/>
            </a:pPr>
            <a:r>
              <a:rPr lang="en-US" b="1" dirty="0">
                <a:solidFill>
                  <a:srgbClr val="0070C0"/>
                </a:solidFill>
              </a:rPr>
              <a:t>Adult dosing (pinworm infection):</a:t>
            </a:r>
          </a:p>
          <a:p>
            <a:pPr marL="0" indent="0" algn="l" defTabSz="914400" rtl="0" eaLnBrk="1" latinLnBrk="0" hangingPunct="1">
              <a:spcBef>
                <a:spcPct val="20000"/>
              </a:spcBef>
              <a:buNone/>
            </a:pPr>
            <a:r>
              <a:rPr lang="en-US" b="1" dirty="0"/>
              <a:t>100 mg PO as single dose </a:t>
            </a:r>
          </a:p>
          <a:p>
            <a:pPr marL="0" indent="0" algn="l" defTabSz="914400" rtl="0" eaLnBrk="1" latinLnBrk="0" hangingPunct="1">
              <a:spcBef>
                <a:spcPct val="20000"/>
              </a:spcBef>
              <a:buNone/>
            </a:pPr>
            <a:r>
              <a:rPr lang="en-US" b="1" dirty="0"/>
              <a:t>If the patient is not </a:t>
            </a:r>
            <a:r>
              <a:rPr lang="en-US" b="1" dirty="0" err="1"/>
              <a:t>curred</a:t>
            </a:r>
            <a:r>
              <a:rPr lang="en-US" b="1" dirty="0"/>
              <a:t> 3 </a:t>
            </a:r>
            <a:r>
              <a:rPr lang="en-US" b="1" dirty="0" err="1"/>
              <a:t>wk</a:t>
            </a:r>
            <a:r>
              <a:rPr lang="en-US" b="1" dirty="0"/>
              <a:t> after treatment, a second course of treatment is advised.</a:t>
            </a:r>
          </a:p>
          <a:p>
            <a:pPr marL="342900" indent="-342900" algn="l" defTabSz="914400" rtl="0" eaLnBrk="1" latinLnBrk="0" hangingPunct="1">
              <a:spcBef>
                <a:spcPct val="20000"/>
              </a:spcBef>
              <a:buFont typeface="Arial" pitchFamily="34" charset="0"/>
              <a:buChar char="•"/>
            </a:pPr>
            <a:endParaRPr lang="en-US" b="1" dirty="0"/>
          </a:p>
          <a:p>
            <a:pPr marL="342900" indent="-342900" algn="l" defTabSz="914400" rtl="0" eaLnBrk="1" latinLnBrk="0" hangingPunct="1">
              <a:spcBef>
                <a:spcPct val="20000"/>
              </a:spcBef>
              <a:buFont typeface="Arial" pitchFamily="34" charset="0"/>
              <a:buChar char="•"/>
            </a:pPr>
            <a:r>
              <a:rPr lang="en-US" b="1" dirty="0">
                <a:solidFill>
                  <a:srgbClr val="0070C0"/>
                </a:solidFill>
              </a:rPr>
              <a:t>Adult dosing (whipworm, hookworm, roundworm infections):</a:t>
            </a:r>
          </a:p>
          <a:p>
            <a:pPr marL="0" indent="0" algn="l" defTabSz="914400" rtl="0" eaLnBrk="1" latinLnBrk="0" hangingPunct="1">
              <a:spcBef>
                <a:spcPct val="20000"/>
              </a:spcBef>
              <a:buNone/>
            </a:pPr>
            <a:r>
              <a:rPr lang="en-US" b="1" dirty="0"/>
              <a:t>100 mg PO bid x 3 days </a:t>
            </a:r>
          </a:p>
          <a:p>
            <a:pPr marL="0" indent="0" algn="l" defTabSz="914400" rtl="0" eaLnBrk="1" latinLnBrk="0" hangingPunct="1">
              <a:spcBef>
                <a:spcPct val="20000"/>
              </a:spcBef>
              <a:buNone/>
            </a:pPr>
            <a:r>
              <a:rPr lang="en-US" b="1" dirty="0"/>
              <a:t>If the patient is not cured 3 </a:t>
            </a:r>
            <a:r>
              <a:rPr lang="en-US" b="1" dirty="0" err="1"/>
              <a:t>wk</a:t>
            </a:r>
            <a:r>
              <a:rPr lang="en-US" b="1" dirty="0"/>
              <a:t> after treatment, a second course of treatment is advised</a:t>
            </a:r>
          </a:p>
          <a:p>
            <a:pPr marL="0" indent="0" algn="l" defTabSz="914400" rtl="0" eaLnBrk="1" latinLnBrk="0" hangingPunct="1">
              <a:spcBef>
                <a:spcPct val="20000"/>
              </a:spcBef>
              <a:buNone/>
            </a:pPr>
            <a:endParaRPr lang="en-US" b="1" dirty="0"/>
          </a:p>
          <a:p>
            <a:pPr algn="l" rtl="0"/>
            <a:r>
              <a:rPr lang="en-US" b="1" dirty="0">
                <a:solidFill>
                  <a:srgbClr val="0070C0"/>
                </a:solidFill>
              </a:rPr>
              <a:t>Pediatrics dosing (similar to adult dose)</a:t>
            </a:r>
          </a:p>
          <a:p>
            <a:pPr algn="l" rtl="0"/>
            <a:r>
              <a:rPr lang="en-US" b="1" dirty="0"/>
              <a:t>Safety and effectiveness in pediatric patients &lt; 2 years of age have not been established.</a:t>
            </a:r>
          </a:p>
          <a:p>
            <a:pPr algn="l" rtl="0"/>
            <a:endParaRPr lang="en-US" dirty="0"/>
          </a:p>
          <a:p>
            <a:pPr marL="342900" indent="-342900" algn="l" defTabSz="914400" rtl="0" eaLnBrk="1" latinLnBrk="0" hangingPunct="1">
              <a:spcBef>
                <a:spcPct val="20000"/>
              </a:spcBef>
              <a:buFont typeface="Arial" pitchFamily="34" charset="0"/>
              <a:buChar char="•"/>
            </a:pPr>
            <a:endParaRPr lang="en-US" dirty="0"/>
          </a:p>
        </p:txBody>
      </p:sp>
    </p:spTree>
    <p:extLst>
      <p:ext uri="{BB962C8B-B14F-4D97-AF65-F5344CB8AC3E}">
        <p14:creationId xmlns:p14="http://schemas.microsoft.com/office/powerpoint/2010/main" val="2141676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lgn="l" rtl="0">
              <a:buNone/>
            </a:pPr>
            <a:r>
              <a:rPr lang="en-US" b="1" dirty="0">
                <a:solidFill>
                  <a:srgbClr val="0070C0"/>
                </a:solidFill>
                <a:sym typeface="Wingdings"/>
              </a:rPr>
              <a:t>R </a:t>
            </a:r>
            <a:r>
              <a:rPr lang="en-US" b="1" dirty="0">
                <a:sym typeface="Wingdings"/>
              </a:rPr>
              <a:t>referral  no need except if diagnosis tools needed.</a:t>
            </a:r>
          </a:p>
          <a:p>
            <a:pPr marL="0" indent="0" algn="l" rtl="0">
              <a:buNone/>
            </a:pPr>
            <a:endParaRPr lang="en-US" b="1" dirty="0">
              <a:sym typeface="Wingdings"/>
            </a:endParaRPr>
          </a:p>
          <a:p>
            <a:pPr marL="0" indent="0" algn="l" rtl="0">
              <a:buNone/>
            </a:pPr>
            <a:r>
              <a:rPr lang="en-US" b="1" dirty="0">
                <a:solidFill>
                  <a:srgbClr val="0070C0"/>
                </a:solidFill>
                <a:sym typeface="Wingdings"/>
              </a:rPr>
              <a:t>I </a:t>
            </a:r>
            <a:r>
              <a:rPr lang="en-US" b="1" dirty="0">
                <a:sym typeface="Wingdings"/>
              </a:rPr>
              <a:t>investigations </a:t>
            </a:r>
          </a:p>
          <a:p>
            <a:pPr marL="0" indent="0" algn="l" rtl="0">
              <a:buNone/>
            </a:pPr>
            <a:r>
              <a:rPr lang="en-US" b="1" dirty="0">
                <a:sym typeface="Wingdings"/>
              </a:rPr>
              <a:t>Diagnosis via examination of </a:t>
            </a:r>
            <a:r>
              <a:rPr lang="en-US" b="1" dirty="0">
                <a:solidFill>
                  <a:srgbClr val="0070C0"/>
                </a:solidFill>
                <a:sym typeface="Wingdings"/>
              </a:rPr>
              <a:t>cellophane tape </a:t>
            </a:r>
            <a:r>
              <a:rPr lang="en-US" b="1" dirty="0">
                <a:sym typeface="Wingdings"/>
              </a:rPr>
              <a:t>for eggs after pressing to the perianal skin.</a:t>
            </a:r>
          </a:p>
          <a:p>
            <a:pPr marL="0" indent="0" algn="l" rtl="0">
              <a:buNone/>
            </a:pPr>
            <a:r>
              <a:rPr lang="en-US" b="1" dirty="0">
                <a:sym typeface="Wingdings"/>
              </a:rPr>
              <a:t>Stool examination is </a:t>
            </a:r>
            <a:r>
              <a:rPr lang="en-US" b="1" dirty="0">
                <a:solidFill>
                  <a:srgbClr val="0070C0"/>
                </a:solidFill>
                <a:sym typeface="Wingdings"/>
              </a:rPr>
              <a:t>limited</a:t>
            </a:r>
            <a:r>
              <a:rPr lang="en-US" b="1" dirty="0">
                <a:sym typeface="Wingdings"/>
              </a:rPr>
              <a:t> since worms and eggs are not generally passed in stool.</a:t>
            </a:r>
          </a:p>
          <a:p>
            <a:pPr marL="0" indent="0" algn="l" rtl="0">
              <a:buNone/>
            </a:pPr>
            <a:endParaRPr lang="en-US" b="1" dirty="0">
              <a:sym typeface="Wingdings"/>
            </a:endParaRPr>
          </a:p>
          <a:p>
            <a:pPr marL="0" indent="0" algn="l" rtl="0">
              <a:buNone/>
            </a:pPr>
            <a:r>
              <a:rPr lang="en-US" b="1" dirty="0">
                <a:solidFill>
                  <a:srgbClr val="0070C0"/>
                </a:solidFill>
                <a:sym typeface="Wingdings"/>
              </a:rPr>
              <a:t>O</a:t>
            </a:r>
            <a:r>
              <a:rPr lang="en-US" b="1" dirty="0">
                <a:sym typeface="Wingdings"/>
              </a:rPr>
              <a:t> follow up after 3 weeks to check improvement and response to </a:t>
            </a:r>
            <a:r>
              <a:rPr lang="en-US" b="1" dirty="0" err="1">
                <a:sym typeface="Wingdings"/>
              </a:rPr>
              <a:t>tretament</a:t>
            </a:r>
            <a:r>
              <a:rPr lang="en-US" b="1" dirty="0">
                <a:sym typeface="Wingdings"/>
              </a:rPr>
              <a:t>.</a:t>
            </a:r>
          </a:p>
          <a:p>
            <a:pPr marL="342900" indent="-342900" algn="l" defTabSz="914400" rtl="0" eaLnBrk="1" latinLnBrk="0" hangingPunct="1">
              <a:spcBef>
                <a:spcPct val="20000"/>
              </a:spcBef>
              <a:buFont typeface="Arial" pitchFamily="34" charset="0"/>
              <a:buChar char="•"/>
            </a:pPr>
            <a:endParaRPr lang="en-US" dirty="0"/>
          </a:p>
        </p:txBody>
      </p:sp>
    </p:spTree>
    <p:extLst>
      <p:ext uri="{BB962C8B-B14F-4D97-AF65-F5344CB8AC3E}">
        <p14:creationId xmlns:p14="http://schemas.microsoft.com/office/powerpoint/2010/main" val="1827666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04664"/>
            <a:ext cx="7704856" cy="5616624"/>
          </a:xfrm>
        </p:spPr>
      </p:pic>
    </p:spTree>
    <p:extLst>
      <p:ext uri="{BB962C8B-B14F-4D97-AF65-F5344CB8AC3E}">
        <p14:creationId xmlns:p14="http://schemas.microsoft.com/office/powerpoint/2010/main" val="1776891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rtl="0"/>
            <a:r>
              <a:rPr lang="en-US" b="1" dirty="0">
                <a:solidFill>
                  <a:srgbClr val="0070C0"/>
                </a:solidFill>
              </a:rPr>
              <a:t>Febrile convulsion</a:t>
            </a:r>
            <a:endParaRPr lang="ar-KW" b="1" dirty="0">
              <a:solidFill>
                <a:srgbClr val="0070C0"/>
              </a:solidFill>
            </a:endParaRPr>
          </a:p>
        </p:txBody>
      </p:sp>
      <p:sp>
        <p:nvSpPr>
          <p:cNvPr id="3" name="Content Placeholder 2"/>
          <p:cNvSpPr>
            <a:spLocks noGrp="1"/>
          </p:cNvSpPr>
          <p:nvPr>
            <p:ph idx="1"/>
          </p:nvPr>
        </p:nvSpPr>
        <p:spPr>
          <a:xfrm>
            <a:off x="467544" y="1340768"/>
            <a:ext cx="8229600" cy="4896544"/>
          </a:xfrm>
        </p:spPr>
        <p:txBody>
          <a:bodyPr>
            <a:normAutofit fontScale="70000" lnSpcReduction="20000"/>
          </a:bodyPr>
          <a:lstStyle/>
          <a:p>
            <a:pPr algn="l" rtl="0"/>
            <a:r>
              <a:rPr lang="en-US" sz="3800" b="1" dirty="0"/>
              <a:t>Anxious father with his child who has febrile convulsion.</a:t>
            </a:r>
          </a:p>
          <a:p>
            <a:pPr algn="l" rtl="0"/>
            <a:r>
              <a:rPr lang="en-US" sz="3800" b="1" dirty="0"/>
              <a:t>Management RAPRIOP</a:t>
            </a:r>
          </a:p>
          <a:p>
            <a:pPr marL="0" indent="0" algn="l" rtl="0">
              <a:buNone/>
            </a:pPr>
            <a:r>
              <a:rPr lang="en-US" sz="3800" b="1" dirty="0">
                <a:solidFill>
                  <a:srgbClr val="0070C0"/>
                </a:solidFill>
              </a:rPr>
              <a:t>R</a:t>
            </a:r>
            <a:r>
              <a:rPr lang="en-US" sz="3800" b="1" dirty="0"/>
              <a:t> reassurance and </a:t>
            </a:r>
            <a:r>
              <a:rPr lang="en-US" sz="3800" b="1" dirty="0">
                <a:solidFill>
                  <a:srgbClr val="0070C0"/>
                </a:solidFill>
              </a:rPr>
              <a:t>E</a:t>
            </a:r>
            <a:r>
              <a:rPr lang="en-US" sz="3800" b="1" dirty="0"/>
              <a:t> explanation:</a:t>
            </a:r>
          </a:p>
          <a:p>
            <a:pPr algn="l" rtl="0">
              <a:buFontTx/>
              <a:buChar char="-"/>
            </a:pPr>
            <a:r>
              <a:rPr lang="en-US" sz="3800" b="1" dirty="0"/>
              <a:t>It is a convulsion associated with fever that are divided into simple and complex.</a:t>
            </a:r>
          </a:p>
          <a:p>
            <a:pPr algn="l" rtl="0">
              <a:buFontTx/>
              <a:buChar char="-"/>
            </a:pPr>
            <a:r>
              <a:rPr lang="en-US" sz="3800" b="1" dirty="0"/>
              <a:t>Common problem </a:t>
            </a:r>
            <a:r>
              <a:rPr lang="en-US" sz="3800" b="1" dirty="0">
                <a:solidFill>
                  <a:srgbClr val="0070C0"/>
                </a:solidFill>
              </a:rPr>
              <a:t>4% </a:t>
            </a:r>
            <a:r>
              <a:rPr lang="en-US" sz="3800" b="1" dirty="0"/>
              <a:t>in general population.</a:t>
            </a:r>
          </a:p>
          <a:p>
            <a:pPr algn="l" rtl="0">
              <a:buFontTx/>
              <a:buChar char="-"/>
            </a:pPr>
            <a:r>
              <a:rPr lang="en-US" sz="3800" b="1" dirty="0"/>
              <a:t>Between the age of </a:t>
            </a:r>
            <a:r>
              <a:rPr lang="en-US" sz="3800" b="1" dirty="0">
                <a:solidFill>
                  <a:srgbClr val="0070C0"/>
                </a:solidFill>
              </a:rPr>
              <a:t>6m-6y</a:t>
            </a:r>
          </a:p>
          <a:p>
            <a:pPr algn="l" rtl="0">
              <a:buFontTx/>
              <a:buChar char="-"/>
            </a:pPr>
            <a:r>
              <a:rPr lang="en-US" sz="3800" b="1" dirty="0">
                <a:solidFill>
                  <a:srgbClr val="0070C0"/>
                </a:solidFill>
              </a:rPr>
              <a:t>2%</a:t>
            </a:r>
            <a:r>
              <a:rPr lang="en-US" sz="3800" b="1" dirty="0"/>
              <a:t> chance of developing </a:t>
            </a:r>
            <a:r>
              <a:rPr lang="en-US" sz="3800" b="1" dirty="0">
                <a:solidFill>
                  <a:srgbClr val="0070C0"/>
                </a:solidFill>
              </a:rPr>
              <a:t>epilepsy</a:t>
            </a:r>
            <a:r>
              <a:rPr lang="en-US" sz="3800" b="1" dirty="0"/>
              <a:t> which is the same as the general population.</a:t>
            </a:r>
          </a:p>
          <a:p>
            <a:pPr algn="l" rtl="0">
              <a:buFontTx/>
              <a:buChar char="-"/>
            </a:pPr>
            <a:r>
              <a:rPr lang="en-US" sz="3800" b="1" dirty="0">
                <a:solidFill>
                  <a:srgbClr val="0070C0"/>
                </a:solidFill>
              </a:rPr>
              <a:t>Recurrence</a:t>
            </a:r>
            <a:r>
              <a:rPr lang="en-US" sz="3800" b="1" dirty="0"/>
              <a:t> rate is </a:t>
            </a:r>
            <a:r>
              <a:rPr lang="en-US" sz="3800" b="1" dirty="0">
                <a:solidFill>
                  <a:srgbClr val="0070C0"/>
                </a:solidFill>
              </a:rPr>
              <a:t>30-40%</a:t>
            </a:r>
            <a:r>
              <a:rPr lang="en-US" sz="3800" b="1" dirty="0"/>
              <a:t>.</a:t>
            </a:r>
          </a:p>
          <a:p>
            <a:pPr algn="l" rtl="0">
              <a:buFontTx/>
              <a:buChar char="-"/>
            </a:pPr>
            <a:r>
              <a:rPr lang="en-US" sz="3800" b="1" dirty="0"/>
              <a:t>Genetic predisposition.</a:t>
            </a:r>
          </a:p>
          <a:p>
            <a:pPr marL="0" indent="0" algn="l" rtl="0">
              <a:buNone/>
            </a:pPr>
            <a:endParaRPr lang="ar-KW" dirty="0"/>
          </a:p>
        </p:txBody>
      </p:sp>
    </p:spTree>
    <p:extLst>
      <p:ext uri="{BB962C8B-B14F-4D97-AF65-F5344CB8AC3E}">
        <p14:creationId xmlns:p14="http://schemas.microsoft.com/office/powerpoint/2010/main" val="654230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lgn="l" rtl="0">
              <a:buNone/>
            </a:pPr>
            <a:r>
              <a:rPr lang="en-US" b="1" dirty="0">
                <a:solidFill>
                  <a:srgbClr val="0070C0"/>
                </a:solidFill>
              </a:rPr>
              <a:t>A </a:t>
            </a:r>
            <a:r>
              <a:rPr lang="en-US" b="1" dirty="0"/>
              <a:t>advice</a:t>
            </a:r>
          </a:p>
          <a:p>
            <a:pPr algn="l" rtl="0">
              <a:buFontTx/>
              <a:buChar char="-"/>
            </a:pPr>
            <a:r>
              <a:rPr lang="en-US" b="1" dirty="0"/>
              <a:t>give antipyretic whenever the child is febrile</a:t>
            </a:r>
          </a:p>
          <a:p>
            <a:pPr algn="l" rtl="0">
              <a:buFontTx/>
              <a:buChar char="-"/>
            </a:pPr>
            <a:r>
              <a:rPr lang="en-US" b="1" dirty="0"/>
              <a:t>if the child is having a convulsion </a:t>
            </a:r>
            <a:r>
              <a:rPr lang="en-US" b="1" dirty="0">
                <a:sym typeface="Wingdings"/>
              </a:rPr>
              <a:t> </a:t>
            </a:r>
          </a:p>
          <a:p>
            <a:pPr marL="514350" indent="-514350" algn="l" rtl="0">
              <a:buAutoNum type="alphaLcPeriod"/>
            </a:pPr>
            <a:r>
              <a:rPr lang="en-US" b="1" dirty="0"/>
              <a:t>do not panic</a:t>
            </a:r>
          </a:p>
          <a:p>
            <a:pPr marL="514350" indent="-514350" algn="l" rtl="0">
              <a:buAutoNum type="alphaLcPeriod"/>
            </a:pPr>
            <a:r>
              <a:rPr lang="en-US" b="1" dirty="0"/>
              <a:t>put him in lateral position</a:t>
            </a:r>
          </a:p>
          <a:p>
            <a:pPr marL="514350" indent="-514350" algn="l" rtl="0">
              <a:buAutoNum type="alphaLcPeriod"/>
            </a:pPr>
            <a:r>
              <a:rPr lang="en-US" b="1" dirty="0"/>
              <a:t>if available give rectal diazepam if seizure did not stop after 5 min, if not aborted bring to nearest clinic and give another diazepam after 5 min.</a:t>
            </a:r>
          </a:p>
          <a:p>
            <a:pPr marL="514350" indent="-514350" algn="l" rtl="0">
              <a:buAutoNum type="alphaLcPeriod"/>
            </a:pPr>
            <a:endParaRPr lang="en-US" b="1" dirty="0"/>
          </a:p>
          <a:p>
            <a:pPr marL="0" indent="0" algn="l" rtl="0">
              <a:buNone/>
            </a:pPr>
            <a:r>
              <a:rPr lang="en-US" b="1" dirty="0">
                <a:solidFill>
                  <a:srgbClr val="0070C0"/>
                </a:solidFill>
              </a:rPr>
              <a:t>P </a:t>
            </a:r>
            <a:r>
              <a:rPr lang="en-US" b="1" dirty="0"/>
              <a:t>prescription (antipyretic, rectal diazepam)</a:t>
            </a:r>
          </a:p>
          <a:p>
            <a:pPr algn="l" rtl="0">
              <a:buFontTx/>
              <a:buChar char="-"/>
            </a:pPr>
            <a:endParaRPr lang="en-US" dirty="0"/>
          </a:p>
        </p:txBody>
      </p:sp>
    </p:spTree>
    <p:extLst>
      <p:ext uri="{BB962C8B-B14F-4D97-AF65-F5344CB8AC3E}">
        <p14:creationId xmlns:p14="http://schemas.microsoft.com/office/powerpoint/2010/main" val="1848985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normAutofit fontScale="92500" lnSpcReduction="10000"/>
          </a:bodyPr>
          <a:lstStyle/>
          <a:p>
            <a:pPr marL="0" indent="0" algn="l" rtl="0">
              <a:buNone/>
            </a:pPr>
            <a:r>
              <a:rPr lang="en-US" b="1" dirty="0">
                <a:solidFill>
                  <a:srgbClr val="0070C0"/>
                </a:solidFill>
              </a:rPr>
              <a:t>R</a:t>
            </a:r>
            <a:r>
              <a:rPr lang="en-US" b="1" dirty="0"/>
              <a:t> referral refer if:</a:t>
            </a:r>
          </a:p>
          <a:p>
            <a:pPr marL="514350" indent="-514350" algn="l" rtl="0">
              <a:buAutoNum type="arabicPeriod"/>
            </a:pPr>
            <a:r>
              <a:rPr lang="en-US" b="1" dirty="0">
                <a:solidFill>
                  <a:srgbClr val="0070C0"/>
                </a:solidFill>
              </a:rPr>
              <a:t>First febrile seizure.</a:t>
            </a:r>
          </a:p>
          <a:p>
            <a:pPr marL="514350" indent="-514350" algn="l" rtl="0">
              <a:buAutoNum type="arabicPeriod"/>
            </a:pPr>
            <a:r>
              <a:rPr lang="en-US" b="1" dirty="0">
                <a:solidFill>
                  <a:srgbClr val="0070C0"/>
                </a:solidFill>
              </a:rPr>
              <a:t>Not assessed after the first seizure.</a:t>
            </a:r>
          </a:p>
          <a:p>
            <a:pPr marL="514350" indent="-514350" algn="l" rtl="0">
              <a:buAutoNum type="arabicPeriod"/>
            </a:pPr>
            <a:r>
              <a:rPr lang="en-US" b="1" dirty="0">
                <a:solidFill>
                  <a:srgbClr val="0070C0"/>
                </a:solidFill>
              </a:rPr>
              <a:t>Uncertain diagnosis.</a:t>
            </a:r>
          </a:p>
          <a:p>
            <a:pPr marL="514350" indent="-514350" algn="l" rtl="0">
              <a:buAutoNum type="arabicPeriod"/>
            </a:pPr>
            <a:r>
              <a:rPr lang="en-US" b="1" dirty="0">
                <a:solidFill>
                  <a:srgbClr val="0070C0"/>
                </a:solidFill>
              </a:rPr>
              <a:t>&gt; 15 min, focal, recurred in the same illness or within 24 hrs or incomplete recovery.</a:t>
            </a:r>
          </a:p>
          <a:p>
            <a:pPr marL="514350" indent="-514350" algn="l" rtl="0">
              <a:buAutoNum type="arabicPeriod"/>
            </a:pPr>
            <a:r>
              <a:rPr lang="en-US" b="1" dirty="0">
                <a:solidFill>
                  <a:srgbClr val="0070C0"/>
                </a:solidFill>
              </a:rPr>
              <a:t>Anxious parents although reassurance was given.</a:t>
            </a:r>
          </a:p>
          <a:p>
            <a:pPr marL="514350" indent="-514350" algn="l" rtl="0">
              <a:buAutoNum type="arabicPeriod"/>
            </a:pPr>
            <a:r>
              <a:rPr lang="en-US" b="1" dirty="0">
                <a:solidFill>
                  <a:srgbClr val="0070C0"/>
                </a:solidFill>
              </a:rPr>
              <a:t>Suspected serious cause for the seizure.</a:t>
            </a:r>
          </a:p>
          <a:p>
            <a:pPr algn="l" rtl="0"/>
            <a:endParaRPr lang="ar-KW" dirty="0"/>
          </a:p>
        </p:txBody>
      </p:sp>
    </p:spTree>
    <p:extLst>
      <p:ext uri="{BB962C8B-B14F-4D97-AF65-F5344CB8AC3E}">
        <p14:creationId xmlns:p14="http://schemas.microsoft.com/office/powerpoint/2010/main" val="3931151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04664"/>
            <a:ext cx="7704856" cy="5688632"/>
          </a:xfrm>
        </p:spPr>
      </p:pic>
    </p:spTree>
    <p:extLst>
      <p:ext uri="{BB962C8B-B14F-4D97-AF65-F5344CB8AC3E}">
        <p14:creationId xmlns:p14="http://schemas.microsoft.com/office/powerpoint/2010/main" val="1311878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rtl="0"/>
            <a:r>
              <a:rPr lang="en-US" b="1" dirty="0">
                <a:solidFill>
                  <a:srgbClr val="0070C0"/>
                </a:solidFill>
              </a:rPr>
              <a:t>Breast feeding/ weaning</a:t>
            </a:r>
            <a:endParaRPr lang="ar-KW" b="1" dirty="0">
              <a:solidFill>
                <a:srgbClr val="0070C0"/>
              </a:solidFill>
            </a:endParaRPr>
          </a:p>
        </p:txBody>
      </p:sp>
      <p:sp>
        <p:nvSpPr>
          <p:cNvPr id="3" name="Content Placeholder 2"/>
          <p:cNvSpPr>
            <a:spLocks noGrp="1"/>
          </p:cNvSpPr>
          <p:nvPr>
            <p:ph idx="1"/>
          </p:nvPr>
        </p:nvSpPr>
        <p:spPr>
          <a:xfrm>
            <a:off x="457200" y="1412776"/>
            <a:ext cx="8229600" cy="4968552"/>
          </a:xfrm>
        </p:spPr>
        <p:txBody>
          <a:bodyPr>
            <a:normAutofit fontScale="47500" lnSpcReduction="20000"/>
          </a:bodyPr>
          <a:lstStyle/>
          <a:p>
            <a:pPr algn="l" rtl="0"/>
            <a:r>
              <a:rPr lang="en-US" sz="3400" b="1" dirty="0"/>
              <a:t>Recommendation is to </a:t>
            </a:r>
            <a:r>
              <a:rPr lang="en-US" sz="3400" b="1" dirty="0">
                <a:solidFill>
                  <a:srgbClr val="0070C0"/>
                </a:solidFill>
              </a:rPr>
              <a:t>exclusive</a:t>
            </a:r>
            <a:r>
              <a:rPr lang="en-US" sz="3400" b="1" dirty="0"/>
              <a:t> breast feeding until the age of </a:t>
            </a:r>
            <a:r>
              <a:rPr lang="en-US" sz="3400" b="1" dirty="0">
                <a:solidFill>
                  <a:srgbClr val="0070C0"/>
                </a:solidFill>
              </a:rPr>
              <a:t>6 months</a:t>
            </a:r>
          </a:p>
          <a:p>
            <a:pPr algn="l" rtl="0"/>
            <a:r>
              <a:rPr lang="en-US" sz="3400" b="1" dirty="0"/>
              <a:t>Feed on need.</a:t>
            </a:r>
          </a:p>
          <a:p>
            <a:pPr algn="l" rtl="0"/>
            <a:r>
              <a:rPr lang="en-US" sz="3400" b="1" dirty="0"/>
              <a:t>Signs of hunger (fuss, sucking, moving lips)</a:t>
            </a:r>
          </a:p>
          <a:p>
            <a:pPr algn="l" rtl="0"/>
            <a:r>
              <a:rPr lang="en-US" sz="3400" b="1" dirty="0">
                <a:solidFill>
                  <a:srgbClr val="0070C0"/>
                </a:solidFill>
              </a:rPr>
              <a:t>No</a:t>
            </a:r>
            <a:r>
              <a:rPr lang="en-US" sz="3400" b="1" dirty="0"/>
              <a:t> other fluids including </a:t>
            </a:r>
            <a:r>
              <a:rPr lang="en-US" sz="3400" b="1" dirty="0">
                <a:solidFill>
                  <a:srgbClr val="0070C0"/>
                </a:solidFill>
              </a:rPr>
              <a:t>wate</a:t>
            </a:r>
            <a:r>
              <a:rPr lang="en-US" sz="3400" b="1" dirty="0"/>
              <a:t>r are recommended.</a:t>
            </a:r>
          </a:p>
          <a:p>
            <a:pPr algn="l" rtl="0"/>
            <a:r>
              <a:rPr lang="en-US" sz="3400" b="1" dirty="0"/>
              <a:t>Advantages to mother and child.</a:t>
            </a:r>
          </a:p>
          <a:p>
            <a:pPr algn="l" rtl="0"/>
            <a:r>
              <a:rPr lang="en-US" sz="3400" b="1" dirty="0">
                <a:solidFill>
                  <a:srgbClr val="0070C0"/>
                </a:solidFill>
              </a:rPr>
              <a:t>Contraceptive method </a:t>
            </a:r>
            <a:r>
              <a:rPr lang="en-US" sz="3400" b="1" dirty="0">
                <a:sym typeface="Wingdings" pitchFamily="2" charset="2"/>
              </a:rPr>
              <a:t> exclusively breast feeding for 6 months and amenorrhea.</a:t>
            </a:r>
          </a:p>
          <a:p>
            <a:pPr algn="l" rtl="0"/>
            <a:r>
              <a:rPr lang="en-US" sz="3400" b="1" dirty="0">
                <a:solidFill>
                  <a:srgbClr val="FF0000"/>
                </a:solidFill>
                <a:sym typeface="Wingdings" pitchFamily="2" charset="2"/>
              </a:rPr>
              <a:t>Vitamin D supplementation.</a:t>
            </a:r>
          </a:p>
          <a:p>
            <a:pPr algn="l" rtl="0"/>
            <a:r>
              <a:rPr lang="en-US" sz="3400" b="1" dirty="0">
                <a:solidFill>
                  <a:srgbClr val="0070C0"/>
                </a:solidFill>
                <a:sym typeface="Wingdings" pitchFamily="2" charset="2"/>
              </a:rPr>
              <a:t>Storage of breast milk </a:t>
            </a:r>
            <a:r>
              <a:rPr lang="en-US" sz="3400" b="1" dirty="0">
                <a:sym typeface="Wingdings" pitchFamily="2" charset="2"/>
              </a:rPr>
              <a:t>(4 h  room T, 48 h  Fridge, 3 m  Frozen).</a:t>
            </a:r>
          </a:p>
          <a:p>
            <a:pPr algn="l" rtl="0"/>
            <a:endParaRPr lang="en-US" sz="3400" b="1" dirty="0">
              <a:sym typeface="Wingdings" pitchFamily="2" charset="2"/>
            </a:endParaRPr>
          </a:p>
          <a:p>
            <a:pPr algn="l" rtl="0"/>
            <a:r>
              <a:rPr lang="en-US" sz="3400" b="1" dirty="0">
                <a:solidFill>
                  <a:srgbClr val="0070C0"/>
                </a:solidFill>
                <a:sym typeface="Wingdings" pitchFamily="2" charset="2"/>
              </a:rPr>
              <a:t>Complementary feeding:</a:t>
            </a:r>
          </a:p>
          <a:p>
            <a:pPr marL="514350" indent="-514350" algn="l" rtl="0">
              <a:buAutoNum type="arabicPeriod"/>
            </a:pPr>
            <a:r>
              <a:rPr lang="en-US" sz="3400" b="1" dirty="0">
                <a:sym typeface="Wingdings" pitchFamily="2" charset="2"/>
              </a:rPr>
              <a:t>Rice (fortified with iron) for 1 month.</a:t>
            </a:r>
          </a:p>
          <a:p>
            <a:pPr marL="514350" indent="-514350" algn="l" rtl="0">
              <a:buAutoNum type="arabicPeriod"/>
            </a:pPr>
            <a:r>
              <a:rPr lang="en-US" sz="3400" b="1" dirty="0">
                <a:sym typeface="Wingdings" pitchFamily="2" charset="2"/>
              </a:rPr>
              <a:t>Vegetables (broccoli, pumpkin) high in vit A and iron.</a:t>
            </a:r>
          </a:p>
          <a:p>
            <a:pPr marL="514350" indent="-514350" algn="l" rtl="0">
              <a:buAutoNum type="arabicPeriod"/>
            </a:pPr>
            <a:r>
              <a:rPr lang="en-US" sz="3400" b="1" dirty="0">
                <a:sym typeface="Wingdings" pitchFamily="2" charset="2"/>
              </a:rPr>
              <a:t>2-3 tablespoons porridge or well mashed 2-3 X/d.</a:t>
            </a:r>
          </a:p>
          <a:p>
            <a:pPr marL="514350" indent="-514350" algn="l" rtl="0">
              <a:buAutoNum type="arabicPeriod"/>
            </a:pPr>
            <a:r>
              <a:rPr lang="en-US" sz="3400" b="1" dirty="0">
                <a:sym typeface="Wingdings" pitchFamily="2" charset="2"/>
              </a:rPr>
              <a:t>At 8 m  small chewable items.</a:t>
            </a:r>
          </a:p>
          <a:p>
            <a:pPr marL="514350" indent="-514350" algn="l" rtl="0">
              <a:buAutoNum type="arabicPeriod"/>
            </a:pPr>
            <a:r>
              <a:rPr lang="en-US" sz="3400" b="1" dirty="0">
                <a:sym typeface="Wingdings" pitchFamily="2" charset="2"/>
              </a:rPr>
              <a:t>At 9 m  start meat.</a:t>
            </a:r>
          </a:p>
          <a:p>
            <a:pPr marL="514350" indent="-514350" algn="l" rtl="0">
              <a:buAutoNum type="arabicPeriod"/>
            </a:pPr>
            <a:r>
              <a:rPr lang="en-US" sz="3400" b="1" dirty="0">
                <a:sym typeface="Wingdings" pitchFamily="2" charset="2"/>
              </a:rPr>
              <a:t>2-5 y  as adult.</a:t>
            </a:r>
          </a:p>
          <a:p>
            <a:pPr marL="514350" indent="-514350" algn="l" rtl="0">
              <a:buAutoNum type="arabicPeriod"/>
            </a:pPr>
            <a:r>
              <a:rPr lang="en-US" sz="3400" b="1" dirty="0">
                <a:sym typeface="Wingdings" pitchFamily="2" charset="2"/>
              </a:rPr>
              <a:t>Introduce each type at a time for 3-4 days.</a:t>
            </a:r>
          </a:p>
          <a:p>
            <a:pPr algn="l" rtl="0"/>
            <a:endParaRPr lang="en-US" dirty="0">
              <a:sym typeface="Wingdings" pitchFamily="2" charset="2"/>
            </a:endParaRPr>
          </a:p>
        </p:txBody>
      </p:sp>
    </p:spTree>
    <p:extLst>
      <p:ext uri="{BB962C8B-B14F-4D97-AF65-F5344CB8AC3E}">
        <p14:creationId xmlns:p14="http://schemas.microsoft.com/office/powerpoint/2010/main" val="400592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8229599" cy="5851525"/>
          </a:xfrm>
        </p:spPr>
      </p:pic>
      <p:sp>
        <p:nvSpPr>
          <p:cNvPr id="5" name="Rectangle 4"/>
          <p:cNvSpPr/>
          <p:nvPr/>
        </p:nvSpPr>
        <p:spPr>
          <a:xfrm>
            <a:off x="1475656" y="476672"/>
            <a:ext cx="6408712"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05095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04664"/>
            <a:ext cx="8064896" cy="5616624"/>
          </a:xfrm>
        </p:spPr>
      </p:pic>
    </p:spTree>
    <p:extLst>
      <p:ext uri="{BB962C8B-B14F-4D97-AF65-F5344CB8AC3E}">
        <p14:creationId xmlns:p14="http://schemas.microsoft.com/office/powerpoint/2010/main" val="535715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ADHD</a:t>
            </a:r>
            <a:endParaRPr lang="ar-KW" b="1" dirty="0">
              <a:solidFill>
                <a:srgbClr val="0070C0"/>
              </a:solidFill>
            </a:endParaRPr>
          </a:p>
        </p:txBody>
      </p:sp>
      <p:sp>
        <p:nvSpPr>
          <p:cNvPr id="3" name="Content Placeholder 2"/>
          <p:cNvSpPr>
            <a:spLocks noGrp="1"/>
          </p:cNvSpPr>
          <p:nvPr>
            <p:ph idx="1"/>
          </p:nvPr>
        </p:nvSpPr>
        <p:spPr/>
        <p:txBody>
          <a:bodyPr/>
          <a:lstStyle/>
          <a:p>
            <a:pPr marL="0" indent="0" algn="l" rtl="0">
              <a:buNone/>
            </a:pPr>
            <a:r>
              <a:rPr lang="en-US" b="1" dirty="0"/>
              <a:t>Attention Deficit Hyperactivity Disorder (ADHD) is </a:t>
            </a:r>
            <a:r>
              <a:rPr lang="en-US" b="1" dirty="0" err="1"/>
              <a:t>characterised</a:t>
            </a:r>
            <a:r>
              <a:rPr lang="en-US" b="1" dirty="0"/>
              <a:t> by:</a:t>
            </a:r>
          </a:p>
          <a:p>
            <a:pPr algn="l" rtl="0"/>
            <a:r>
              <a:rPr lang="en-US" b="1" dirty="0">
                <a:solidFill>
                  <a:srgbClr val="0070C0"/>
                </a:solidFill>
              </a:rPr>
              <a:t>extreme restlessness</a:t>
            </a:r>
          </a:p>
          <a:p>
            <a:pPr algn="l" rtl="0"/>
            <a:r>
              <a:rPr lang="en-US" b="1" dirty="0">
                <a:solidFill>
                  <a:srgbClr val="0070C0"/>
                </a:solidFill>
              </a:rPr>
              <a:t>poor concentration</a:t>
            </a:r>
          </a:p>
          <a:p>
            <a:pPr algn="l" rtl="0"/>
            <a:r>
              <a:rPr lang="en-US" b="1" dirty="0">
                <a:solidFill>
                  <a:srgbClr val="0070C0"/>
                </a:solidFill>
              </a:rPr>
              <a:t>uncontrolled activity</a:t>
            </a:r>
          </a:p>
          <a:p>
            <a:pPr algn="l" rtl="0"/>
            <a:r>
              <a:rPr lang="en-US" b="1" dirty="0">
                <a:solidFill>
                  <a:srgbClr val="0070C0"/>
                </a:solidFill>
              </a:rPr>
              <a:t>impulsiveness</a:t>
            </a:r>
          </a:p>
          <a:p>
            <a:pPr algn="l" rtl="0"/>
            <a:endParaRPr lang="ar-KW" dirty="0"/>
          </a:p>
        </p:txBody>
      </p:sp>
    </p:spTree>
    <p:extLst>
      <p:ext uri="{BB962C8B-B14F-4D97-AF65-F5344CB8AC3E}">
        <p14:creationId xmlns:p14="http://schemas.microsoft.com/office/powerpoint/2010/main" val="2405944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ADHD</a:t>
            </a:r>
            <a:endParaRPr lang="ar-KW"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lgn="l" rtl="0">
              <a:buNone/>
            </a:pPr>
            <a:r>
              <a:rPr lang="en-US" b="1" dirty="0"/>
              <a:t>Management RAPRIOP</a:t>
            </a:r>
          </a:p>
          <a:p>
            <a:pPr algn="l" rtl="0"/>
            <a:r>
              <a:rPr lang="en-US" b="1" dirty="0">
                <a:solidFill>
                  <a:srgbClr val="0070C0"/>
                </a:solidFill>
              </a:rPr>
              <a:t>Explain:</a:t>
            </a:r>
          </a:p>
          <a:p>
            <a:pPr algn="l" rtl="0">
              <a:buFont typeface="Wingdings" pitchFamily="2" charset="2"/>
              <a:buChar char="ü"/>
            </a:pPr>
            <a:r>
              <a:rPr lang="en-US" b="1" dirty="0"/>
              <a:t> ADHD ( attention deficit hyperactive disorder) is a common disorder affecting the child’s behavior.</a:t>
            </a:r>
          </a:p>
          <a:p>
            <a:pPr algn="l" rtl="0">
              <a:buFont typeface="Wingdings" pitchFamily="2" charset="2"/>
              <a:buChar char="ü"/>
            </a:pPr>
            <a:r>
              <a:rPr lang="en-US" b="1" dirty="0"/>
              <a:t>Often present with the child being restless, easily distracted and having a short attention span.</a:t>
            </a:r>
          </a:p>
          <a:p>
            <a:pPr algn="l" rtl="0">
              <a:buFont typeface="Wingdings" pitchFamily="2" charset="2"/>
              <a:buChar char="ü"/>
            </a:pPr>
            <a:r>
              <a:rPr lang="en-US" b="1" dirty="0"/>
              <a:t>Can affect the child’s ability to function on a day to day basis (e.g. school, social function, home).</a:t>
            </a:r>
          </a:p>
          <a:p>
            <a:pPr algn="l" rtl="0">
              <a:buFont typeface="Wingdings" pitchFamily="2" charset="2"/>
              <a:buChar char="ü"/>
            </a:pPr>
            <a:endParaRPr lang="en-US" dirty="0"/>
          </a:p>
          <a:p>
            <a:pPr marL="0" indent="0" algn="l" rtl="0">
              <a:buNone/>
            </a:pPr>
            <a:endParaRPr lang="en-US" dirty="0"/>
          </a:p>
          <a:p>
            <a:pPr marL="0" indent="0" algn="l" rtl="0">
              <a:buNone/>
            </a:pPr>
            <a:endParaRPr lang="en-US" dirty="0"/>
          </a:p>
          <a:p>
            <a:pPr marL="0" indent="0" algn="l" rtl="0">
              <a:buNone/>
            </a:pPr>
            <a:endParaRPr lang="en-US" dirty="0"/>
          </a:p>
          <a:p>
            <a:pPr algn="l" rtl="0"/>
            <a:endParaRPr lang="ar-KW" dirty="0"/>
          </a:p>
        </p:txBody>
      </p:sp>
    </p:spTree>
    <p:extLst>
      <p:ext uri="{BB962C8B-B14F-4D97-AF65-F5344CB8AC3E}">
        <p14:creationId xmlns:p14="http://schemas.microsoft.com/office/powerpoint/2010/main" val="330266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ar-KW" dirty="0"/>
          </a:p>
        </p:txBody>
      </p:sp>
      <p:sp>
        <p:nvSpPr>
          <p:cNvPr id="3" name="Content Placeholder 2"/>
          <p:cNvSpPr>
            <a:spLocks noGrp="1"/>
          </p:cNvSpPr>
          <p:nvPr>
            <p:ph idx="1"/>
          </p:nvPr>
        </p:nvSpPr>
        <p:spPr>
          <a:xfrm>
            <a:off x="457200" y="1052736"/>
            <a:ext cx="8229600" cy="5073427"/>
          </a:xfrm>
        </p:spPr>
        <p:txBody>
          <a:bodyPr>
            <a:normAutofit fontScale="92500" lnSpcReduction="20000"/>
          </a:bodyPr>
          <a:lstStyle/>
          <a:p>
            <a:pPr algn="l" rtl="0"/>
            <a:r>
              <a:rPr lang="en-US" b="1" dirty="0">
                <a:solidFill>
                  <a:srgbClr val="0070C0"/>
                </a:solidFill>
              </a:rPr>
              <a:t>Advice:</a:t>
            </a:r>
          </a:p>
          <a:p>
            <a:pPr algn="l" rtl="0">
              <a:buFont typeface="Wingdings" pitchFamily="2" charset="2"/>
              <a:buChar char="q"/>
            </a:pPr>
            <a:r>
              <a:rPr lang="en-US" b="1" dirty="0">
                <a:solidFill>
                  <a:srgbClr val="0070C0"/>
                </a:solidFill>
              </a:rPr>
              <a:t>Dietary advice:  </a:t>
            </a:r>
          </a:p>
          <a:p>
            <a:pPr algn="l" rtl="0">
              <a:buFont typeface="Wingdings" pitchFamily="2" charset="2"/>
              <a:buChar char="ü"/>
            </a:pPr>
            <a:r>
              <a:rPr lang="en-US" b="1" dirty="0">
                <a:solidFill>
                  <a:srgbClr val="0070C0"/>
                </a:solidFill>
              </a:rPr>
              <a:t>Balanced diet</a:t>
            </a:r>
            <a:r>
              <a:rPr lang="en-US" b="1" dirty="0"/>
              <a:t>, good nutrition</a:t>
            </a:r>
          </a:p>
          <a:p>
            <a:pPr algn="l" rtl="0">
              <a:buFont typeface="Wingdings" pitchFamily="2" charset="2"/>
              <a:buChar char="ü"/>
            </a:pPr>
            <a:r>
              <a:rPr lang="en-US" b="1" dirty="0">
                <a:solidFill>
                  <a:srgbClr val="0070C0"/>
                </a:solidFill>
              </a:rPr>
              <a:t>regular exercise</a:t>
            </a:r>
            <a:r>
              <a:rPr lang="en-US" b="1" dirty="0"/>
              <a:t> for children, young people and adults with ADHD. </a:t>
            </a:r>
          </a:p>
          <a:p>
            <a:pPr algn="l" rtl="0">
              <a:buFont typeface="Wingdings" pitchFamily="2" charset="2"/>
              <a:buChar char="ü"/>
            </a:pPr>
            <a:r>
              <a:rPr lang="en-US" b="1" dirty="0">
                <a:solidFill>
                  <a:srgbClr val="0070C0"/>
                </a:solidFill>
              </a:rPr>
              <a:t>Do not </a:t>
            </a:r>
            <a:r>
              <a:rPr lang="en-US" b="1" dirty="0"/>
              <a:t>advise elimination of artificial coloring and additives from the diet.</a:t>
            </a:r>
          </a:p>
          <a:p>
            <a:pPr algn="l" rtl="0">
              <a:buFont typeface="Wingdings" pitchFamily="2" charset="2"/>
              <a:buChar char="ü"/>
            </a:pPr>
            <a:r>
              <a:rPr lang="en-US" b="1" dirty="0"/>
              <a:t>Recommend </a:t>
            </a:r>
            <a:r>
              <a:rPr lang="en-US" b="1" dirty="0">
                <a:solidFill>
                  <a:srgbClr val="0070C0"/>
                </a:solidFill>
              </a:rPr>
              <a:t>diary of food and drink </a:t>
            </a:r>
            <a:r>
              <a:rPr lang="en-US" b="1" dirty="0"/>
              <a:t>if parents suggest particular link with foods.</a:t>
            </a:r>
          </a:p>
          <a:p>
            <a:pPr algn="l" rtl="0">
              <a:buFont typeface="Wingdings" pitchFamily="2" charset="2"/>
              <a:buChar char="ü"/>
            </a:pPr>
            <a:r>
              <a:rPr lang="en-US" b="1" dirty="0">
                <a:solidFill>
                  <a:srgbClr val="0070C0"/>
                </a:solidFill>
              </a:rPr>
              <a:t>Do not </a:t>
            </a:r>
            <a:r>
              <a:rPr lang="en-US" b="1" dirty="0"/>
              <a:t>advise or offer dietary fatty acid supplementation for treating ADHD in children and young people.</a:t>
            </a:r>
            <a:endParaRPr lang="en-US" dirty="0"/>
          </a:p>
          <a:p>
            <a:pPr algn="l" rtl="0">
              <a:buFont typeface="Wingdings" pitchFamily="2" charset="2"/>
              <a:buChar char="ü"/>
            </a:pPr>
            <a:endParaRPr lang="en-US" b="1" dirty="0"/>
          </a:p>
          <a:p>
            <a:pPr marL="0" indent="0" algn="l" rtl="0">
              <a:buNone/>
            </a:pPr>
            <a:endParaRPr lang="en-US" b="1" dirty="0"/>
          </a:p>
          <a:p>
            <a:pPr algn="l" rtl="0"/>
            <a:endParaRPr lang="en-US" dirty="0"/>
          </a:p>
          <a:p>
            <a:pPr algn="l" rtl="0"/>
            <a:endParaRPr lang="en-US" dirty="0"/>
          </a:p>
          <a:p>
            <a:pPr marL="0" indent="0" algn="l" rtl="0">
              <a:buNone/>
            </a:pPr>
            <a:endParaRPr lang="ar-KW" dirty="0"/>
          </a:p>
        </p:txBody>
      </p:sp>
    </p:spTree>
    <p:extLst>
      <p:ext uri="{BB962C8B-B14F-4D97-AF65-F5344CB8AC3E}">
        <p14:creationId xmlns:p14="http://schemas.microsoft.com/office/powerpoint/2010/main" val="1702984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ADHD</a:t>
            </a:r>
            <a:endParaRPr lang="ar-KW"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lgn="l" rtl="0"/>
            <a:r>
              <a:rPr lang="en-US" b="1" dirty="0">
                <a:solidFill>
                  <a:srgbClr val="0070C0"/>
                </a:solidFill>
              </a:rPr>
              <a:t>Prescribe: </a:t>
            </a:r>
          </a:p>
          <a:p>
            <a:pPr algn="l" rtl="0"/>
            <a:r>
              <a:rPr lang="en-US" b="1" dirty="0"/>
              <a:t> First line treatment: Talking therapies (family therapy, group CBT for older children, educational programs) </a:t>
            </a:r>
          </a:p>
          <a:p>
            <a:pPr algn="l" rtl="0"/>
            <a:r>
              <a:rPr lang="en-US" b="1" dirty="0"/>
              <a:t>Prescribe medication (initiated by a specialist), reserved for those with severe symptoms and impairment or for those with moderate levels of impairment who have refused or did not respond to non‑drug interventions.</a:t>
            </a:r>
          </a:p>
          <a:p>
            <a:pPr marL="0" indent="0" algn="l" rtl="0">
              <a:buNone/>
            </a:pPr>
            <a:r>
              <a:rPr lang="en-US" dirty="0"/>
              <a:t> </a:t>
            </a:r>
          </a:p>
          <a:p>
            <a:pPr algn="l" rtl="0"/>
            <a:endParaRPr lang="en-US" dirty="0"/>
          </a:p>
        </p:txBody>
      </p:sp>
    </p:spTree>
    <p:extLst>
      <p:ext uri="{BB962C8B-B14F-4D97-AF65-F5344CB8AC3E}">
        <p14:creationId xmlns:p14="http://schemas.microsoft.com/office/powerpoint/2010/main" val="1135665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ADHD</a:t>
            </a:r>
            <a:endParaRPr lang="ar-KW" b="1" dirty="0">
              <a:solidFill>
                <a:srgbClr val="0070C0"/>
              </a:solidFill>
            </a:endParaRPr>
          </a:p>
        </p:txBody>
      </p:sp>
      <p:sp>
        <p:nvSpPr>
          <p:cNvPr id="3" name="Content Placeholder 2"/>
          <p:cNvSpPr>
            <a:spLocks noGrp="1"/>
          </p:cNvSpPr>
          <p:nvPr>
            <p:ph idx="1"/>
          </p:nvPr>
        </p:nvSpPr>
        <p:spPr/>
        <p:txBody>
          <a:bodyPr>
            <a:normAutofit lnSpcReduction="10000"/>
          </a:bodyPr>
          <a:lstStyle/>
          <a:p>
            <a:pPr algn="l" rtl="0"/>
            <a:r>
              <a:rPr lang="en-US" b="1" dirty="0"/>
              <a:t>Methylphenidate (Ritalin)</a:t>
            </a:r>
          </a:p>
          <a:p>
            <a:pPr marL="0" indent="0" algn="l" rtl="0">
              <a:buNone/>
            </a:pPr>
            <a:r>
              <a:rPr lang="en-US" b="1" dirty="0"/>
              <a:t>Side-effects: abdominal pain, nausea, dyspepsia. </a:t>
            </a:r>
          </a:p>
          <a:p>
            <a:pPr marL="0" indent="0" algn="l" rtl="0">
              <a:buNone/>
            </a:pPr>
            <a:r>
              <a:rPr lang="en-US" b="1" dirty="0"/>
              <a:t>Growth is not usually affected but it is advised to </a:t>
            </a:r>
            <a:r>
              <a:rPr lang="en-US" b="1" dirty="0">
                <a:solidFill>
                  <a:srgbClr val="0070C0"/>
                </a:solidFill>
              </a:rPr>
              <a:t>monitor growth during treatment every 6 months</a:t>
            </a:r>
            <a:r>
              <a:rPr lang="en-US" b="1" dirty="0"/>
              <a:t>. </a:t>
            </a:r>
          </a:p>
          <a:p>
            <a:pPr marL="0" indent="0" algn="l" rtl="0">
              <a:buNone/>
            </a:pPr>
            <a:r>
              <a:rPr lang="en-US" b="1" dirty="0"/>
              <a:t>The BNF also advises monitoring for </a:t>
            </a:r>
            <a:r>
              <a:rPr lang="en-US" b="1" dirty="0">
                <a:solidFill>
                  <a:srgbClr val="0070C0"/>
                </a:solidFill>
              </a:rPr>
              <a:t>psychiatric disorders and checking blood pressure/pulse every 6 months</a:t>
            </a:r>
            <a:r>
              <a:rPr lang="en-US" b="1" dirty="0"/>
              <a:t>.</a:t>
            </a:r>
          </a:p>
        </p:txBody>
      </p:sp>
    </p:spTree>
    <p:extLst>
      <p:ext uri="{BB962C8B-B14F-4D97-AF65-F5344CB8AC3E}">
        <p14:creationId xmlns:p14="http://schemas.microsoft.com/office/powerpoint/2010/main" val="3429278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ADHD</a:t>
            </a:r>
            <a:endParaRPr lang="ar-KW" b="1" dirty="0">
              <a:solidFill>
                <a:srgbClr val="0070C0"/>
              </a:solidFill>
            </a:endParaRPr>
          </a:p>
        </p:txBody>
      </p:sp>
      <p:sp>
        <p:nvSpPr>
          <p:cNvPr id="3" name="Content Placeholder 2"/>
          <p:cNvSpPr>
            <a:spLocks noGrp="1"/>
          </p:cNvSpPr>
          <p:nvPr>
            <p:ph idx="1"/>
          </p:nvPr>
        </p:nvSpPr>
        <p:spPr/>
        <p:txBody>
          <a:bodyPr/>
          <a:lstStyle/>
          <a:p>
            <a:pPr algn="l" rtl="0"/>
            <a:r>
              <a:rPr lang="en-US" b="1" dirty="0">
                <a:solidFill>
                  <a:srgbClr val="0070C0"/>
                </a:solidFill>
              </a:rPr>
              <a:t>Refer: </a:t>
            </a:r>
          </a:p>
          <a:p>
            <a:pPr algn="l" rtl="0">
              <a:buFont typeface="Wingdings" pitchFamily="2" charset="2"/>
              <a:buChar char="ü"/>
            </a:pPr>
            <a:r>
              <a:rPr lang="en-US" b="1" dirty="0"/>
              <a:t>Educational programs/group CBT. </a:t>
            </a:r>
          </a:p>
          <a:p>
            <a:pPr algn="l" rtl="0">
              <a:buFont typeface="Wingdings" pitchFamily="2" charset="2"/>
              <a:buChar char="ü"/>
            </a:pPr>
            <a:r>
              <a:rPr lang="en-US" b="1" dirty="0"/>
              <a:t>Specialist for assessment/initiation of medication. </a:t>
            </a:r>
          </a:p>
          <a:p>
            <a:pPr algn="l" rtl="0">
              <a:buFont typeface="Wingdings" pitchFamily="2" charset="2"/>
              <a:buChar char="ü"/>
            </a:pPr>
            <a:r>
              <a:rPr lang="en-US" b="1" dirty="0"/>
              <a:t>Dietician if a link with food and behavior has been identified.</a:t>
            </a:r>
          </a:p>
        </p:txBody>
      </p:sp>
    </p:spTree>
    <p:extLst>
      <p:ext uri="{BB962C8B-B14F-4D97-AF65-F5344CB8AC3E}">
        <p14:creationId xmlns:p14="http://schemas.microsoft.com/office/powerpoint/2010/main" val="111340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ADHD</a:t>
            </a:r>
            <a:endParaRPr lang="ar-KW" b="1" dirty="0">
              <a:solidFill>
                <a:srgbClr val="0070C0"/>
              </a:solidFill>
            </a:endParaRPr>
          </a:p>
        </p:txBody>
      </p:sp>
      <p:sp>
        <p:nvSpPr>
          <p:cNvPr id="3" name="Content Placeholder 2"/>
          <p:cNvSpPr>
            <a:spLocks noGrp="1"/>
          </p:cNvSpPr>
          <p:nvPr>
            <p:ph idx="1"/>
          </p:nvPr>
        </p:nvSpPr>
        <p:spPr/>
        <p:txBody>
          <a:bodyPr/>
          <a:lstStyle/>
          <a:p>
            <a:pPr algn="l" rtl="0"/>
            <a:r>
              <a:rPr lang="en-US" b="1" dirty="0">
                <a:solidFill>
                  <a:srgbClr val="0070C0"/>
                </a:solidFill>
              </a:rPr>
              <a:t>Investigations:</a:t>
            </a:r>
          </a:p>
          <a:p>
            <a:pPr algn="l" rtl="0">
              <a:buFont typeface="Wingdings" pitchFamily="2" charset="2"/>
              <a:buChar char="ü"/>
            </a:pPr>
            <a:r>
              <a:rPr lang="en-US" b="1" dirty="0"/>
              <a:t>Not routinely required, there is no single test to diagnose ADHD.</a:t>
            </a:r>
          </a:p>
          <a:p>
            <a:pPr marL="0" indent="0" algn="l" rtl="0">
              <a:buNone/>
            </a:pPr>
            <a:endParaRPr lang="en-US" b="1" dirty="0"/>
          </a:p>
          <a:p>
            <a:pPr algn="l" rtl="0"/>
            <a:r>
              <a:rPr lang="en-US" b="1" dirty="0">
                <a:solidFill>
                  <a:srgbClr val="0070C0"/>
                </a:solidFill>
              </a:rPr>
              <a:t>Follow up:</a:t>
            </a:r>
          </a:p>
          <a:p>
            <a:pPr algn="l" rtl="0">
              <a:buFont typeface="Wingdings" pitchFamily="2" charset="2"/>
              <a:buChar char="ü"/>
            </a:pPr>
            <a:r>
              <a:rPr lang="en-US" b="1" dirty="0"/>
              <a:t>Offer the patient a convenient follow up appointment as relevant to their needs.</a:t>
            </a:r>
          </a:p>
          <a:p>
            <a:pPr marL="0" indent="0" algn="l" rtl="0">
              <a:buNone/>
            </a:pPr>
            <a:endParaRPr lang="ar-KW" b="1" dirty="0"/>
          </a:p>
        </p:txBody>
      </p:sp>
    </p:spTree>
    <p:extLst>
      <p:ext uri="{BB962C8B-B14F-4D97-AF65-F5344CB8AC3E}">
        <p14:creationId xmlns:p14="http://schemas.microsoft.com/office/powerpoint/2010/main" val="1323667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76672"/>
            <a:ext cx="7632848" cy="5616624"/>
          </a:xfrm>
        </p:spPr>
      </p:pic>
    </p:spTree>
    <p:extLst>
      <p:ext uri="{BB962C8B-B14F-4D97-AF65-F5344CB8AC3E}">
        <p14:creationId xmlns:p14="http://schemas.microsoft.com/office/powerpoint/2010/main" val="1521262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rtl="0" eaLnBrk="1" latinLnBrk="0" hangingPunct="1">
              <a:spcBef>
                <a:spcPct val="0"/>
              </a:spcBef>
              <a:buNone/>
            </a:pPr>
            <a:r>
              <a:rPr lang="en-US" b="1" dirty="0">
                <a:solidFill>
                  <a:srgbClr val="0070C0"/>
                </a:solidFill>
              </a:rPr>
              <a:t>Down syndrome</a:t>
            </a:r>
          </a:p>
        </p:txBody>
      </p:sp>
      <p:sp>
        <p:nvSpPr>
          <p:cNvPr id="3" name="Content Placeholder 2"/>
          <p:cNvSpPr>
            <a:spLocks noGrp="1"/>
          </p:cNvSpPr>
          <p:nvPr>
            <p:ph idx="1"/>
          </p:nvPr>
        </p:nvSpPr>
        <p:spPr/>
        <p:txBody>
          <a:bodyPr>
            <a:normAutofit fontScale="85000" lnSpcReduction="20000"/>
          </a:bodyPr>
          <a:lstStyle/>
          <a:p>
            <a:pPr marL="0" indent="0" algn="l" rtl="0">
              <a:spcBef>
                <a:spcPts val="0"/>
              </a:spcBef>
              <a:buNone/>
            </a:pPr>
            <a:r>
              <a:rPr lang="en-US" sz="3300" b="1" dirty="0">
                <a:solidFill>
                  <a:srgbClr val="0070C0"/>
                </a:solidFill>
              </a:rPr>
              <a:t>What do you need to know:</a:t>
            </a:r>
          </a:p>
          <a:p>
            <a:pPr marL="0" indent="0" algn="l" rtl="0">
              <a:spcBef>
                <a:spcPts val="0"/>
              </a:spcBef>
              <a:buNone/>
            </a:pPr>
            <a:endParaRPr lang="en-US" sz="3300" b="1" dirty="0">
              <a:solidFill>
                <a:srgbClr val="0070C0"/>
              </a:solidFill>
            </a:endParaRPr>
          </a:p>
          <a:p>
            <a:pPr algn="l" rtl="0">
              <a:spcBef>
                <a:spcPts val="0"/>
              </a:spcBef>
            </a:pPr>
            <a:r>
              <a:rPr lang="en-US" b="1" dirty="0"/>
              <a:t>Who is at risk to have a baby with Down syndrome.</a:t>
            </a:r>
          </a:p>
          <a:p>
            <a:pPr algn="l" rtl="0">
              <a:spcBef>
                <a:spcPts val="0"/>
              </a:spcBef>
            </a:pPr>
            <a:r>
              <a:rPr lang="en-US" b="1" dirty="0"/>
              <a:t>What are the causes of having a baby with down syndrome (genetics). </a:t>
            </a:r>
          </a:p>
          <a:p>
            <a:pPr algn="l" rtl="0">
              <a:spcBef>
                <a:spcPts val="0"/>
              </a:spcBef>
            </a:pPr>
            <a:r>
              <a:rPr lang="en-US" b="1" dirty="0"/>
              <a:t>Risk of having another child with down syndrome.</a:t>
            </a:r>
          </a:p>
          <a:p>
            <a:pPr algn="l" rtl="0">
              <a:spcBef>
                <a:spcPts val="0"/>
              </a:spcBef>
            </a:pPr>
            <a:r>
              <a:rPr lang="en-US" b="1" dirty="0"/>
              <a:t>Genetic counseling and screening tests available.</a:t>
            </a:r>
          </a:p>
          <a:p>
            <a:pPr algn="l" rtl="0">
              <a:spcBef>
                <a:spcPts val="0"/>
              </a:spcBef>
            </a:pPr>
            <a:r>
              <a:rPr lang="en-US" b="1" dirty="0"/>
              <a:t>What are the clinical features (learning disabilities)</a:t>
            </a:r>
          </a:p>
          <a:p>
            <a:pPr algn="l" rtl="0">
              <a:spcBef>
                <a:spcPts val="0"/>
              </a:spcBef>
            </a:pPr>
            <a:r>
              <a:rPr lang="en-US" b="1" dirty="0"/>
              <a:t>What are the co-morbidities (cataract, diabetes, leukemia, hypothyroidism).</a:t>
            </a:r>
          </a:p>
          <a:p>
            <a:pPr algn="l" rtl="0">
              <a:spcBef>
                <a:spcPts val="0"/>
              </a:spcBef>
            </a:pPr>
            <a:r>
              <a:rPr lang="en-US" b="1" dirty="0"/>
              <a:t>What are the social facilities available.</a:t>
            </a:r>
          </a:p>
          <a:p>
            <a:pPr algn="l" rtl="0">
              <a:spcBef>
                <a:spcPts val="0"/>
              </a:spcBef>
            </a:pPr>
            <a:r>
              <a:rPr lang="en-US" b="1" dirty="0"/>
              <a:t>What are the learning facilities available.</a:t>
            </a:r>
          </a:p>
          <a:p>
            <a:pPr algn="l" rtl="0">
              <a:spcBef>
                <a:spcPts val="0"/>
              </a:spcBef>
            </a:pPr>
            <a:r>
              <a:rPr lang="en-US" b="1" dirty="0"/>
              <a:t>what management needed (multidisciplinary)</a:t>
            </a:r>
          </a:p>
          <a:p>
            <a:pPr algn="l" rtl="0">
              <a:spcBef>
                <a:spcPts val="0"/>
              </a:spcBef>
            </a:pPr>
            <a:endParaRPr lang="en-US" dirty="0"/>
          </a:p>
        </p:txBody>
      </p:sp>
    </p:spTree>
    <p:extLst>
      <p:ext uri="{BB962C8B-B14F-4D97-AF65-F5344CB8AC3E}">
        <p14:creationId xmlns:p14="http://schemas.microsoft.com/office/powerpoint/2010/main" val="141970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200" b="1" dirty="0">
                <a:solidFill>
                  <a:srgbClr val="0070C0"/>
                </a:solidFill>
              </a:rPr>
              <a:t>Anticonvulsants (breast feeding/pregnancy)</a:t>
            </a:r>
            <a:br>
              <a:rPr lang="ar-KW" sz="3200" b="1" dirty="0">
                <a:solidFill>
                  <a:srgbClr val="0070C0"/>
                </a:solidFill>
              </a:rPr>
            </a:br>
            <a:endParaRPr lang="en-US" sz="3200" dirty="0"/>
          </a:p>
        </p:txBody>
      </p:sp>
      <p:sp>
        <p:nvSpPr>
          <p:cNvPr id="3" name="Content Placeholder 2"/>
          <p:cNvSpPr>
            <a:spLocks noGrp="1"/>
          </p:cNvSpPr>
          <p:nvPr>
            <p:ph idx="1"/>
          </p:nvPr>
        </p:nvSpPr>
        <p:spPr/>
        <p:txBody>
          <a:bodyPr>
            <a:normAutofit fontScale="85000" lnSpcReduction="10000"/>
          </a:bodyPr>
          <a:lstStyle/>
          <a:p>
            <a:pPr algn="l" rtl="0"/>
            <a:r>
              <a:rPr lang="en-US" b="1" dirty="0"/>
              <a:t>Aim for </a:t>
            </a:r>
            <a:r>
              <a:rPr lang="en-US" b="1" dirty="0">
                <a:solidFill>
                  <a:srgbClr val="FF0000"/>
                </a:solidFill>
              </a:rPr>
              <a:t>monotherapy.</a:t>
            </a:r>
          </a:p>
          <a:p>
            <a:pPr algn="l" rtl="0"/>
            <a:r>
              <a:rPr lang="en-US" b="1" dirty="0"/>
              <a:t>No indication to monitor antiepileptic drug levels.</a:t>
            </a:r>
            <a:endParaRPr lang="en-US" b="1" dirty="0">
              <a:solidFill>
                <a:srgbClr val="FF0000"/>
              </a:solidFill>
            </a:endParaRPr>
          </a:p>
          <a:p>
            <a:pPr algn="l" rtl="0"/>
            <a:r>
              <a:rPr lang="en-US" b="1" dirty="0"/>
              <a:t>Stress that the danger of not taking the antiepileptic is more life threatening to the mother and baby than the drug itself.</a:t>
            </a:r>
          </a:p>
          <a:p>
            <a:pPr algn="l" rtl="0"/>
            <a:r>
              <a:rPr lang="en-US" b="1" dirty="0">
                <a:solidFill>
                  <a:srgbClr val="FF0000"/>
                </a:solidFill>
              </a:rPr>
              <a:t>Breast feeding is generally considered safe for mothers taking antiepileptic with the possible exception of barbiturates.</a:t>
            </a:r>
            <a:endParaRPr lang="en-US" b="1" dirty="0"/>
          </a:p>
          <a:p>
            <a:pPr algn="l" rtl="0"/>
            <a:r>
              <a:rPr lang="en-US" b="1" dirty="0"/>
              <a:t>All women thinking about becoming pregnant should be advised to take </a:t>
            </a:r>
            <a:r>
              <a:rPr lang="en-US" b="1" dirty="0">
                <a:solidFill>
                  <a:srgbClr val="FF0000"/>
                </a:solidFill>
              </a:rPr>
              <a:t>folic acid 5mg </a:t>
            </a:r>
            <a:r>
              <a:rPr lang="en-US" b="1" dirty="0"/>
              <a:t>per day before pregnancy to minimize the risk of neural tube defects.</a:t>
            </a:r>
          </a:p>
          <a:p>
            <a:pPr algn="l" rtl="0"/>
            <a:endParaRPr lang="en-US" b="1" dirty="0">
              <a:solidFill>
                <a:srgbClr val="FF0000"/>
              </a:solidFill>
            </a:endParaRPr>
          </a:p>
          <a:p>
            <a:pPr marL="342900" indent="-342900" algn="l" defTabSz="914400" rtl="0" eaLnBrk="1" latinLnBrk="0" hangingPunct="1">
              <a:spcBef>
                <a:spcPct val="20000"/>
              </a:spcBef>
              <a:buFont typeface="Arial" pitchFamily="34" charset="0"/>
              <a:buChar char="•"/>
            </a:pPr>
            <a:endParaRPr lang="en-US" dirty="0"/>
          </a:p>
        </p:txBody>
      </p:sp>
    </p:spTree>
    <p:extLst>
      <p:ext uri="{BB962C8B-B14F-4D97-AF65-F5344CB8AC3E}">
        <p14:creationId xmlns:p14="http://schemas.microsoft.com/office/powerpoint/2010/main" val="953873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620688"/>
            <a:ext cx="7992888" cy="5472608"/>
          </a:xfrm>
        </p:spPr>
      </p:pic>
    </p:spTree>
    <p:extLst>
      <p:ext uri="{BB962C8B-B14F-4D97-AF65-F5344CB8AC3E}">
        <p14:creationId xmlns:p14="http://schemas.microsoft.com/office/powerpoint/2010/main" val="2071650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rtl="0" eaLnBrk="1" latinLnBrk="0" hangingPunct="1">
              <a:spcBef>
                <a:spcPct val="0"/>
              </a:spcBef>
              <a:buNone/>
            </a:pPr>
            <a:r>
              <a:rPr lang="en-US" b="1" dirty="0">
                <a:solidFill>
                  <a:srgbClr val="0070C0"/>
                </a:solidFill>
              </a:rPr>
              <a:t>Autism</a:t>
            </a:r>
          </a:p>
        </p:txBody>
      </p:sp>
      <p:sp>
        <p:nvSpPr>
          <p:cNvPr id="3" name="Content Placeholder 2"/>
          <p:cNvSpPr>
            <a:spLocks noGrp="1"/>
          </p:cNvSpPr>
          <p:nvPr>
            <p:ph idx="1"/>
          </p:nvPr>
        </p:nvSpPr>
        <p:spPr/>
        <p:txBody>
          <a:bodyPr>
            <a:normAutofit fontScale="62500" lnSpcReduction="20000"/>
          </a:bodyPr>
          <a:lstStyle/>
          <a:p>
            <a:pPr marL="0" indent="0" algn="l" defTabSz="914400" rtl="0" eaLnBrk="1" latinLnBrk="0" hangingPunct="1">
              <a:spcBef>
                <a:spcPct val="20000"/>
              </a:spcBef>
              <a:buNone/>
            </a:pPr>
            <a:r>
              <a:rPr lang="en-US" sz="3600" b="1" dirty="0">
                <a:solidFill>
                  <a:srgbClr val="0070C0"/>
                </a:solidFill>
              </a:rPr>
              <a:t>What do you need to know:</a:t>
            </a:r>
          </a:p>
          <a:p>
            <a:pPr marL="342900" indent="-342900" algn="l" defTabSz="914400" rtl="0" eaLnBrk="1" latinLnBrk="0" hangingPunct="1">
              <a:spcBef>
                <a:spcPct val="20000"/>
              </a:spcBef>
              <a:buFont typeface="Arial" pitchFamily="34" charset="0"/>
              <a:buChar char="•"/>
            </a:pPr>
            <a:r>
              <a:rPr lang="en-US" b="1" dirty="0"/>
              <a:t>Biological based neurodevelopmental disorder.</a:t>
            </a:r>
          </a:p>
          <a:p>
            <a:pPr marL="342900" indent="-342900" algn="l" defTabSz="914400" rtl="0" eaLnBrk="1" latinLnBrk="0" hangingPunct="1">
              <a:spcBef>
                <a:spcPct val="20000"/>
              </a:spcBef>
              <a:buFont typeface="Arial" pitchFamily="34" charset="0"/>
              <a:buChar char="•"/>
            </a:pPr>
            <a:r>
              <a:rPr lang="en-US" b="1" dirty="0"/>
              <a:t>Persistent deficits in social communication and social interaction and restricted, repetitive patterns of behavior, interests and activities of different spectrums and severity.</a:t>
            </a:r>
          </a:p>
          <a:p>
            <a:pPr marL="342900" indent="-342900" algn="l" defTabSz="914400" rtl="0" eaLnBrk="1" latinLnBrk="0" hangingPunct="1">
              <a:spcBef>
                <a:spcPct val="20000"/>
              </a:spcBef>
              <a:buFont typeface="Arial" pitchFamily="34" charset="0"/>
              <a:buChar char="•"/>
            </a:pPr>
            <a:r>
              <a:rPr lang="en-US" b="1" dirty="0"/>
              <a:t>Language problems</a:t>
            </a:r>
          </a:p>
          <a:p>
            <a:pPr marL="342900" indent="-342900" algn="l" defTabSz="914400" rtl="0" eaLnBrk="1" latinLnBrk="0" hangingPunct="1">
              <a:spcBef>
                <a:spcPct val="20000"/>
              </a:spcBef>
              <a:buFont typeface="Arial" pitchFamily="34" charset="0"/>
              <a:buChar char="•"/>
            </a:pPr>
            <a:r>
              <a:rPr lang="en-US" b="1" dirty="0"/>
              <a:t>Lack of eye to eye contact</a:t>
            </a:r>
          </a:p>
          <a:p>
            <a:pPr marL="342900" indent="-342900" algn="l" defTabSz="914400" rtl="0" eaLnBrk="1" latinLnBrk="0" hangingPunct="1">
              <a:spcBef>
                <a:spcPct val="20000"/>
              </a:spcBef>
              <a:buFont typeface="Arial" pitchFamily="34" charset="0"/>
              <a:buChar char="•"/>
            </a:pPr>
            <a:r>
              <a:rPr lang="en-US" b="1" dirty="0"/>
              <a:t>Delayed socialization</a:t>
            </a:r>
          </a:p>
          <a:p>
            <a:pPr marL="342900" indent="-342900" algn="l" defTabSz="914400" rtl="0" eaLnBrk="1" latinLnBrk="0" hangingPunct="1">
              <a:spcBef>
                <a:spcPct val="20000"/>
              </a:spcBef>
              <a:buFont typeface="Arial" pitchFamily="34" charset="0"/>
              <a:buChar char="•"/>
            </a:pPr>
            <a:r>
              <a:rPr lang="en-US" b="1" dirty="0"/>
              <a:t>Difficulties with routine</a:t>
            </a:r>
          </a:p>
          <a:p>
            <a:pPr marL="342900" indent="-342900" algn="l" defTabSz="914400" rtl="0" eaLnBrk="1" latinLnBrk="0" hangingPunct="1">
              <a:spcBef>
                <a:spcPct val="20000"/>
              </a:spcBef>
              <a:buFont typeface="Arial" pitchFamily="34" charset="0"/>
              <a:buChar char="•"/>
            </a:pPr>
            <a:r>
              <a:rPr lang="en-US" b="1" dirty="0"/>
              <a:t>Temperament </a:t>
            </a:r>
          </a:p>
          <a:p>
            <a:pPr marL="342900" indent="-342900" algn="l" defTabSz="914400" rtl="0" eaLnBrk="1" latinLnBrk="0" hangingPunct="1">
              <a:spcBef>
                <a:spcPct val="20000"/>
              </a:spcBef>
              <a:buFont typeface="Arial" pitchFamily="34" charset="0"/>
              <a:buChar char="•"/>
            </a:pPr>
            <a:r>
              <a:rPr lang="en-US" b="1" dirty="0"/>
              <a:t>Diagnosis should be confirmed by a specialist.</a:t>
            </a:r>
          </a:p>
          <a:p>
            <a:pPr marL="342900" indent="-342900" algn="l" defTabSz="914400" rtl="0" eaLnBrk="1" latinLnBrk="0" hangingPunct="1">
              <a:spcBef>
                <a:spcPct val="20000"/>
              </a:spcBef>
              <a:buFont typeface="Arial" pitchFamily="34" charset="0"/>
              <a:buChar char="•"/>
            </a:pPr>
            <a:r>
              <a:rPr lang="en-US" b="1" dirty="0"/>
              <a:t>All children with suspected autism have to undergo hearing tests.</a:t>
            </a:r>
          </a:p>
          <a:p>
            <a:pPr marL="342900" indent="-342900" algn="l" defTabSz="914400" rtl="0" eaLnBrk="1" latinLnBrk="0" hangingPunct="1">
              <a:spcBef>
                <a:spcPct val="20000"/>
              </a:spcBef>
              <a:buFont typeface="Arial" pitchFamily="34" charset="0"/>
              <a:buChar char="•"/>
            </a:pPr>
            <a:r>
              <a:rPr lang="en-US" b="1" dirty="0"/>
              <a:t>There are societies and schools for children with autism.</a:t>
            </a:r>
          </a:p>
          <a:p>
            <a:pPr marL="342900" indent="-342900" algn="l" defTabSz="914400" rtl="0" eaLnBrk="1" latinLnBrk="0" hangingPunct="1">
              <a:spcBef>
                <a:spcPct val="20000"/>
              </a:spcBef>
              <a:buFont typeface="Arial" pitchFamily="34" charset="0"/>
              <a:buChar char="•"/>
            </a:pPr>
            <a:r>
              <a:rPr lang="en-US" b="1" dirty="0"/>
              <a:t>Support to parents and caregivers.</a:t>
            </a:r>
          </a:p>
          <a:p>
            <a:pPr marL="342900" indent="-342900" algn="l" defTabSz="914400" rtl="0" eaLnBrk="1" latinLnBrk="0" hangingPunct="1">
              <a:spcBef>
                <a:spcPct val="20000"/>
              </a:spcBef>
              <a:buFont typeface="Arial" pitchFamily="34" charset="0"/>
              <a:buChar char="•"/>
            </a:pPr>
            <a:r>
              <a:rPr lang="en-US" b="1" dirty="0"/>
              <a:t>Vaccination and autism.</a:t>
            </a:r>
          </a:p>
        </p:txBody>
      </p:sp>
    </p:spTree>
    <p:extLst>
      <p:ext uri="{BB962C8B-B14F-4D97-AF65-F5344CB8AC3E}">
        <p14:creationId xmlns:p14="http://schemas.microsoft.com/office/powerpoint/2010/main" val="1547176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Counseling </a:t>
            </a:r>
            <a:endParaRPr lang="ar-KW" b="1" dirty="0">
              <a:solidFill>
                <a:srgbClr val="0070C0"/>
              </a:solidFill>
            </a:endParaRPr>
          </a:p>
        </p:txBody>
      </p:sp>
      <p:sp>
        <p:nvSpPr>
          <p:cNvPr id="3" name="Content Placeholder 2"/>
          <p:cNvSpPr>
            <a:spLocks noGrp="1"/>
          </p:cNvSpPr>
          <p:nvPr>
            <p:ph idx="1"/>
          </p:nvPr>
        </p:nvSpPr>
        <p:spPr/>
        <p:txBody>
          <a:bodyPr/>
          <a:lstStyle/>
          <a:p>
            <a:pPr algn="l" rtl="0"/>
            <a:r>
              <a:rPr lang="en-US" b="1" dirty="0">
                <a:solidFill>
                  <a:srgbClr val="0070C0"/>
                </a:solidFill>
              </a:rPr>
              <a:t>Surgery </a:t>
            </a:r>
          </a:p>
          <a:p>
            <a:pPr marL="514350" indent="-514350" algn="l" rtl="0">
              <a:buAutoNum type="arabicPeriod"/>
            </a:pPr>
            <a:r>
              <a:rPr lang="en-US" b="1" dirty="0"/>
              <a:t>Obesity.</a:t>
            </a:r>
          </a:p>
          <a:p>
            <a:pPr marL="514350" indent="-514350" algn="l" rtl="0">
              <a:buAutoNum type="arabicPeriod"/>
            </a:pPr>
            <a:r>
              <a:rPr lang="en-US" b="1" dirty="0"/>
              <a:t>Breast cancer screening.</a:t>
            </a:r>
            <a:endParaRPr lang="ar-KW" b="1" dirty="0"/>
          </a:p>
        </p:txBody>
      </p:sp>
    </p:spTree>
    <p:extLst>
      <p:ext uri="{BB962C8B-B14F-4D97-AF65-F5344CB8AC3E}">
        <p14:creationId xmlns:p14="http://schemas.microsoft.com/office/powerpoint/2010/main" val="4203594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04664"/>
            <a:ext cx="7560840" cy="5544616"/>
          </a:xfrm>
        </p:spPr>
      </p:pic>
    </p:spTree>
    <p:extLst>
      <p:ext uri="{BB962C8B-B14F-4D97-AF65-F5344CB8AC3E}">
        <p14:creationId xmlns:p14="http://schemas.microsoft.com/office/powerpoint/2010/main" val="1074391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Obesity  (bariatric surgery)</a:t>
            </a:r>
            <a:endParaRPr lang="ar-KW"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algn="l" rtl="0"/>
            <a:r>
              <a:rPr lang="en-US" b="1" dirty="0"/>
              <a:t>Referral cut off, with risk factors </a:t>
            </a:r>
            <a:r>
              <a:rPr lang="en-US" b="1" dirty="0">
                <a:sym typeface="Wingdings" pitchFamily="2" charset="2"/>
              </a:rPr>
              <a:t>BMI &gt; 35, no risk factors BMI &gt; 40.</a:t>
            </a:r>
          </a:p>
          <a:p>
            <a:pPr algn="l" rtl="0"/>
            <a:r>
              <a:rPr lang="en-US" b="1" dirty="0">
                <a:solidFill>
                  <a:srgbClr val="0070C0"/>
                </a:solidFill>
                <a:sym typeface="Wingdings" pitchFamily="2" charset="2"/>
              </a:rPr>
              <a:t>Consider surgery for people with severe obesity if:</a:t>
            </a:r>
          </a:p>
          <a:p>
            <a:pPr marL="514350" indent="-514350" algn="l" rtl="0">
              <a:buAutoNum type="arabicPeriod"/>
            </a:pPr>
            <a:r>
              <a:rPr lang="en-US" b="1" dirty="0">
                <a:sym typeface="Wingdings" pitchFamily="2" charset="2"/>
              </a:rPr>
              <a:t>BMI &gt; 40 or between 35-40 with other conditions that may improve with weight loss (DM/HTN).</a:t>
            </a:r>
          </a:p>
          <a:p>
            <a:pPr marL="514350" indent="-514350" algn="l" rtl="0">
              <a:buAutoNum type="arabicPeriod"/>
            </a:pPr>
            <a:r>
              <a:rPr lang="en-US" b="1" dirty="0">
                <a:sym typeface="Wingdings" pitchFamily="2" charset="2"/>
              </a:rPr>
              <a:t>Non surgical measures tried for 6 m with no benefit.</a:t>
            </a:r>
          </a:p>
          <a:p>
            <a:pPr marL="514350" indent="-514350" algn="l" rtl="0">
              <a:buAutoNum type="arabicPeriod"/>
            </a:pPr>
            <a:r>
              <a:rPr lang="en-US" b="1" dirty="0">
                <a:sym typeface="Wingdings" pitchFamily="2" charset="2"/>
              </a:rPr>
              <a:t>Receiving or will receive specialist management.</a:t>
            </a:r>
          </a:p>
          <a:p>
            <a:pPr marL="514350" indent="-514350" algn="l" rtl="0">
              <a:buAutoNum type="arabicPeriod"/>
            </a:pPr>
            <a:r>
              <a:rPr lang="en-US" b="1" dirty="0">
                <a:sym typeface="Wingdings" pitchFamily="2" charset="2"/>
              </a:rPr>
              <a:t>Fit for surgery and anesthesia.</a:t>
            </a:r>
          </a:p>
          <a:p>
            <a:pPr marL="514350" indent="-514350" algn="l" rtl="0">
              <a:buAutoNum type="arabicPeriod"/>
            </a:pPr>
            <a:r>
              <a:rPr lang="en-US" b="1" dirty="0">
                <a:sym typeface="Wingdings" pitchFamily="2" charset="2"/>
              </a:rPr>
              <a:t>Commit for long term follow up.</a:t>
            </a:r>
          </a:p>
          <a:p>
            <a:pPr marL="514350" indent="-514350" algn="l" rtl="0">
              <a:buAutoNum type="arabicPeriod"/>
            </a:pPr>
            <a:endParaRPr lang="en-US" b="1" dirty="0">
              <a:sym typeface="Wingdings" pitchFamily="2" charset="2"/>
            </a:endParaRPr>
          </a:p>
        </p:txBody>
      </p:sp>
    </p:spTree>
    <p:extLst>
      <p:ext uri="{BB962C8B-B14F-4D97-AF65-F5344CB8AC3E}">
        <p14:creationId xmlns:p14="http://schemas.microsoft.com/office/powerpoint/2010/main" val="2697718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KW"/>
          </a:p>
        </p:txBody>
      </p:sp>
      <p:sp>
        <p:nvSpPr>
          <p:cNvPr id="3" name="Content Placeholder 2"/>
          <p:cNvSpPr>
            <a:spLocks noGrp="1"/>
          </p:cNvSpPr>
          <p:nvPr>
            <p:ph idx="1"/>
          </p:nvPr>
        </p:nvSpPr>
        <p:spPr/>
        <p:txBody>
          <a:bodyPr/>
          <a:lstStyle/>
          <a:p>
            <a:pPr algn="l" rtl="0"/>
            <a:r>
              <a:rPr lang="en-US" b="1" dirty="0"/>
              <a:t>Consider surgery as first line for (adults with BMI &gt; 50, orlistat if waiting for surgery).</a:t>
            </a:r>
          </a:p>
          <a:p>
            <a:pPr algn="l" rtl="0"/>
            <a:r>
              <a:rPr lang="en-US" b="1" dirty="0">
                <a:solidFill>
                  <a:srgbClr val="0070C0"/>
                </a:solidFill>
              </a:rPr>
              <a:t>Which surgery:</a:t>
            </a:r>
          </a:p>
          <a:p>
            <a:pPr marL="514350" indent="-514350" algn="l" rtl="0">
              <a:buAutoNum type="arabicPeriod"/>
            </a:pPr>
            <a:r>
              <a:rPr lang="en-US" b="1" dirty="0"/>
              <a:t>BMI 30-39 </a:t>
            </a:r>
            <a:r>
              <a:rPr lang="en-US" b="1" dirty="0">
                <a:sym typeface="Wingdings" pitchFamily="2" charset="2"/>
              </a:rPr>
              <a:t> LAGB.</a:t>
            </a:r>
          </a:p>
          <a:p>
            <a:pPr marL="514350" indent="-514350" algn="l" rtl="0">
              <a:buAutoNum type="arabicPeriod"/>
            </a:pPr>
            <a:r>
              <a:rPr lang="en-US" b="1" dirty="0">
                <a:sym typeface="Wingdings" pitchFamily="2" charset="2"/>
              </a:rPr>
              <a:t>BMI &gt; 40  gastric bypass or sleeve.</a:t>
            </a:r>
          </a:p>
          <a:p>
            <a:pPr marL="514350" indent="-514350" algn="l" rtl="0">
              <a:buAutoNum type="arabicPeriod"/>
            </a:pPr>
            <a:r>
              <a:rPr lang="en-US" b="1" dirty="0">
                <a:sym typeface="Wingdings" pitchFamily="2" charset="2"/>
              </a:rPr>
              <a:t>BMI &gt; 60  malabsorptive procedures biliary pancreatic diversion.</a:t>
            </a:r>
          </a:p>
        </p:txBody>
      </p:sp>
    </p:spTree>
    <p:extLst>
      <p:ext uri="{BB962C8B-B14F-4D97-AF65-F5344CB8AC3E}">
        <p14:creationId xmlns:p14="http://schemas.microsoft.com/office/powerpoint/2010/main" val="2803958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404664"/>
            <a:ext cx="7632848" cy="5544616"/>
          </a:xfrm>
        </p:spPr>
      </p:pic>
    </p:spTree>
    <p:extLst>
      <p:ext uri="{BB962C8B-B14F-4D97-AF65-F5344CB8AC3E}">
        <p14:creationId xmlns:p14="http://schemas.microsoft.com/office/powerpoint/2010/main" val="1253066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Breast cancer screening</a:t>
            </a:r>
            <a:endParaRPr lang="ar-KW" b="1" dirty="0">
              <a:solidFill>
                <a:srgbClr val="0070C0"/>
              </a:solidFill>
            </a:endParaRPr>
          </a:p>
        </p:txBody>
      </p:sp>
      <p:sp>
        <p:nvSpPr>
          <p:cNvPr id="3" name="Content Placeholder 2"/>
          <p:cNvSpPr>
            <a:spLocks noGrp="1"/>
          </p:cNvSpPr>
          <p:nvPr>
            <p:ph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Major factors used to determine a risk category, based on a patient’s history, are: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b="1" dirty="0"/>
              <a:t>Personal history of ovarian peritoneal or breast cancer.</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b="1" dirty="0"/>
              <a:t>Family history of breast, ovarian, or peritoneal cancer.</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b="1" dirty="0"/>
              <a:t>Genetic predisposition (BRCA or other genetic markers).</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US" b="1" dirty="0"/>
              <a:t>Radiotherapy to the chest between age 10 and age 30.</a:t>
            </a:r>
          </a:p>
        </p:txBody>
      </p:sp>
    </p:spTree>
    <p:extLst>
      <p:ext uri="{BB962C8B-B14F-4D97-AF65-F5344CB8AC3E}">
        <p14:creationId xmlns:p14="http://schemas.microsoft.com/office/powerpoint/2010/main" val="3170528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4176464"/>
          </a:xfrm>
        </p:spPr>
        <p:txBody>
          <a:bodyPr>
            <a:noAutofit/>
          </a:bodyPr>
          <a:lstStyle/>
          <a:p>
            <a:pPr rtl="0"/>
            <a:r>
              <a:rPr lang="en-US" sz="11500" b="1" dirty="0"/>
              <a:t>Thank you</a:t>
            </a:r>
            <a:endParaRPr lang="ar-KW" sz="11500" b="1" dirty="0"/>
          </a:p>
        </p:txBody>
      </p:sp>
    </p:spTree>
    <p:extLst>
      <p:ext uri="{BB962C8B-B14F-4D97-AF65-F5344CB8AC3E}">
        <p14:creationId xmlns:p14="http://schemas.microsoft.com/office/powerpoint/2010/main" val="102317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3200" b="1" dirty="0">
                <a:solidFill>
                  <a:srgbClr val="0070C0"/>
                </a:solidFill>
              </a:rPr>
              <a:t>Anticonvulsants (breast feeding/pregnancy)</a:t>
            </a:r>
            <a:br>
              <a:rPr lang="ar-KW" sz="3200" b="1" dirty="0">
                <a:solidFill>
                  <a:srgbClr val="0070C0"/>
                </a:solidFill>
              </a:rPr>
            </a:br>
            <a:endParaRPr lang="ar-KW" sz="3200" dirty="0">
              <a:solidFill>
                <a:srgbClr val="0070C0"/>
              </a:solidFill>
            </a:endParaRPr>
          </a:p>
        </p:txBody>
      </p:sp>
      <p:sp>
        <p:nvSpPr>
          <p:cNvPr id="3" name="Content Placeholder 2"/>
          <p:cNvSpPr>
            <a:spLocks noGrp="1"/>
          </p:cNvSpPr>
          <p:nvPr>
            <p:ph idx="1"/>
          </p:nvPr>
        </p:nvSpPr>
        <p:spPr/>
        <p:txBody>
          <a:bodyPr>
            <a:normAutofit/>
          </a:bodyPr>
          <a:lstStyle/>
          <a:p>
            <a:pPr algn="l" rtl="0"/>
            <a:endParaRPr lang="en-US" b="1" dirty="0">
              <a:solidFill>
                <a:srgbClr val="FF0000"/>
              </a:solidFill>
            </a:endParaRPr>
          </a:p>
          <a:p>
            <a:pPr algn="l" rtl="0"/>
            <a:endParaRPr lang="en-US" b="1" dirty="0">
              <a:solidFill>
                <a:srgbClr val="FF0000"/>
              </a:solidFill>
            </a:endParaRPr>
          </a:p>
          <a:p>
            <a:pPr algn="l" rtl="0"/>
            <a:endParaRPr lang="en-US" b="1" dirty="0">
              <a:solidFill>
                <a:srgbClr val="FF0000"/>
              </a:solidFill>
            </a:endParaRPr>
          </a:p>
          <a:p>
            <a:pPr algn="l" rtl="0"/>
            <a:endParaRPr lang="en-US" b="1" dirty="0">
              <a:solidFill>
                <a:srgbClr val="FF0000"/>
              </a:solidFill>
            </a:endParaRPr>
          </a:p>
          <a:p>
            <a:pPr algn="l" rtl="0"/>
            <a:endParaRPr lang="en-US" b="1" dirty="0">
              <a:solidFill>
                <a:srgbClr val="FF0000"/>
              </a:solidFill>
            </a:endParaRPr>
          </a:p>
          <a:p>
            <a:pPr algn="l" rtl="0"/>
            <a:endParaRPr lang="en-US" b="1" dirty="0">
              <a:solidFill>
                <a:srgbClr val="FF0000"/>
              </a:solidFill>
            </a:endParaRPr>
          </a:p>
          <a:p>
            <a:pPr algn="l" rtl="0"/>
            <a:endParaRPr lang="en-US" b="1" dirty="0"/>
          </a:p>
          <a:p>
            <a:pPr algn="l" rtl="0"/>
            <a:endParaRPr lang="en-US" b="1" dirty="0"/>
          </a:p>
          <a:p>
            <a:pPr algn="l" rtl="0"/>
            <a:endParaRPr lang="en-US" b="1" dirty="0"/>
          </a:p>
          <a:p>
            <a:pPr algn="l" rtl="0"/>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661445444"/>
              </p:ext>
            </p:extLst>
          </p:nvPr>
        </p:nvGraphicFramePr>
        <p:xfrm>
          <a:off x="606388" y="1988840"/>
          <a:ext cx="7931224" cy="3200400"/>
        </p:xfrm>
        <a:graphic>
          <a:graphicData uri="http://schemas.openxmlformats.org/drawingml/2006/table">
            <a:tbl>
              <a:tblPr firstRow="1" bandRow="1">
                <a:tableStyleId>{5C22544A-7EE6-4342-B048-85BDC9FD1C3A}</a:tableStyleId>
              </a:tblPr>
              <a:tblGrid>
                <a:gridCol w="3965612">
                  <a:extLst>
                    <a:ext uri="{9D8B030D-6E8A-4147-A177-3AD203B41FA5}">
                      <a16:colId xmlns:a16="http://schemas.microsoft.com/office/drawing/2014/main" val="20000"/>
                    </a:ext>
                  </a:extLst>
                </a:gridCol>
                <a:gridCol w="3965612">
                  <a:extLst>
                    <a:ext uri="{9D8B030D-6E8A-4147-A177-3AD203B41FA5}">
                      <a16:colId xmlns:a16="http://schemas.microsoft.com/office/drawing/2014/main" val="20001"/>
                    </a:ext>
                  </a:extLst>
                </a:gridCol>
              </a:tblGrid>
              <a:tr h="303578">
                <a:tc>
                  <a:txBody>
                    <a:bodyPr/>
                    <a:lstStyle/>
                    <a:p>
                      <a:pPr marL="0" algn="ctr" defTabSz="914400" rtl="0" eaLnBrk="1" latinLnBrk="0" hangingPunct="1"/>
                      <a:r>
                        <a:rPr lang="en-US" dirty="0"/>
                        <a:t>Medication </a:t>
                      </a:r>
                    </a:p>
                  </a:txBody>
                  <a:tcPr/>
                </a:tc>
                <a:tc>
                  <a:txBody>
                    <a:bodyPr/>
                    <a:lstStyle/>
                    <a:p>
                      <a:pPr marL="0" algn="ctr" defTabSz="914400" rtl="0" eaLnBrk="1" latinLnBrk="0" hangingPunct="1"/>
                      <a:r>
                        <a:rPr lang="en-US" dirty="0"/>
                        <a:t>Teratogenic</a:t>
                      </a:r>
                      <a:r>
                        <a:rPr lang="en-US" baseline="0" dirty="0"/>
                        <a:t> effect</a:t>
                      </a:r>
                      <a:endParaRPr lang="en-US" dirty="0"/>
                    </a:p>
                  </a:txBody>
                  <a:tcPr/>
                </a:tc>
                <a:extLst>
                  <a:ext uri="{0D108BD9-81ED-4DB2-BD59-A6C34878D82A}">
                    <a16:rowId xmlns:a16="http://schemas.microsoft.com/office/drawing/2014/main" val="10000"/>
                  </a:ext>
                </a:extLst>
              </a:tr>
              <a:tr h="303578">
                <a:tc>
                  <a:txBody>
                    <a:bodyPr/>
                    <a:lstStyle/>
                    <a:p>
                      <a:pPr marL="0" algn="ctr" defTabSz="914400" rtl="0" eaLnBrk="1" latinLnBrk="0" hangingPunct="1"/>
                      <a:r>
                        <a:rPr lang="en-US" b="1" dirty="0"/>
                        <a:t>Sodium valproate </a:t>
                      </a:r>
                      <a:endParaRPr lang="en-US" dirty="0"/>
                    </a:p>
                  </a:txBody>
                  <a:tcPr/>
                </a:tc>
                <a:tc>
                  <a:txBody>
                    <a:bodyPr/>
                    <a:lstStyle/>
                    <a:p>
                      <a:pPr marL="0" algn="ctr" defTabSz="914400" rtl="0" eaLnBrk="1" latinLnBrk="0" hangingPunct="1"/>
                      <a:r>
                        <a:rPr lang="en-US" b="1" dirty="0">
                          <a:solidFill>
                            <a:srgbClr val="FF0000"/>
                          </a:solidFill>
                        </a:rPr>
                        <a:t>neural tube defects</a:t>
                      </a:r>
                      <a:endParaRPr lang="en-US" dirty="0"/>
                    </a:p>
                  </a:txBody>
                  <a:tcPr/>
                </a:tc>
                <a:extLst>
                  <a:ext uri="{0D108BD9-81ED-4DB2-BD59-A6C34878D82A}">
                    <a16:rowId xmlns:a16="http://schemas.microsoft.com/office/drawing/2014/main" val="10001"/>
                  </a:ext>
                </a:extLst>
              </a:tr>
              <a:tr h="531261">
                <a:tc>
                  <a:txBody>
                    <a:bodyPr/>
                    <a:lstStyle/>
                    <a:p>
                      <a:pPr marL="0" algn="ctr" defTabSz="914400" rtl="0" eaLnBrk="1" latinLnBrk="0" hangingPunct="1"/>
                      <a:r>
                        <a:rPr lang="en-US" b="1" dirty="0"/>
                        <a:t>Carbamazepine</a:t>
                      </a:r>
                      <a:endParaRPr lang="en-US" dirty="0"/>
                    </a:p>
                  </a:txBody>
                  <a:tcPr/>
                </a:tc>
                <a:tc>
                  <a:txBody>
                    <a:bodyPr/>
                    <a:lstStyle/>
                    <a:p>
                      <a:pPr marL="0" algn="ctr" defTabSz="914400" rtl="0" eaLnBrk="1" latinLnBrk="0" hangingPunct="1"/>
                      <a:r>
                        <a:rPr lang="en-US" b="1" dirty="0"/>
                        <a:t>least teratogenic of the older antiepileptic</a:t>
                      </a:r>
                      <a:endParaRPr lang="en-US" dirty="0"/>
                    </a:p>
                  </a:txBody>
                  <a:tcPr/>
                </a:tc>
                <a:extLst>
                  <a:ext uri="{0D108BD9-81ED-4DB2-BD59-A6C34878D82A}">
                    <a16:rowId xmlns:a16="http://schemas.microsoft.com/office/drawing/2014/main" val="10002"/>
                  </a:ext>
                </a:extLst>
              </a:tr>
              <a:tr h="986627">
                <a:tc>
                  <a:txBody>
                    <a:bodyPr/>
                    <a:lstStyle/>
                    <a:p>
                      <a:pPr marL="0" algn="ctr" defTabSz="914400" rtl="0" eaLnBrk="1" latinLnBrk="0" hangingPunct="1"/>
                      <a:r>
                        <a:rPr lang="en-US" b="1" dirty="0"/>
                        <a:t>Phenytoin </a:t>
                      </a:r>
                      <a:endParaRPr lang="en-US" dirty="0"/>
                    </a:p>
                  </a:txBody>
                  <a:tcPr/>
                </a:tc>
                <a:tc>
                  <a:txBody>
                    <a:bodyPr/>
                    <a:lstStyle/>
                    <a:p>
                      <a:pPr marL="0" algn="ctr" defTabSz="914400" rtl="0" eaLnBrk="1" latinLnBrk="0" hangingPunct="1"/>
                      <a:r>
                        <a:rPr lang="en-US" b="1" dirty="0">
                          <a:solidFill>
                            <a:srgbClr val="FF0000"/>
                          </a:solidFill>
                        </a:rPr>
                        <a:t>cleft palate</a:t>
                      </a:r>
                    </a:p>
                    <a:p>
                      <a:pPr marL="0" algn="ctr" defTabSz="914400" rtl="0" eaLnBrk="1" latinLnBrk="0" hangingPunct="1"/>
                      <a:r>
                        <a:rPr lang="en-US" b="1" dirty="0"/>
                        <a:t>given </a:t>
                      </a:r>
                      <a:r>
                        <a:rPr lang="en-US" b="1" dirty="0">
                          <a:solidFill>
                            <a:srgbClr val="FF0000"/>
                          </a:solidFill>
                        </a:rPr>
                        <a:t>vitamin K</a:t>
                      </a:r>
                      <a:r>
                        <a:rPr lang="en-US" b="1" dirty="0"/>
                        <a:t> in the last month of pregnancy to prevent clotting disorders in the newborn</a:t>
                      </a:r>
                      <a:endParaRPr lang="en-US" dirty="0"/>
                    </a:p>
                  </a:txBody>
                  <a:tcPr/>
                </a:tc>
                <a:extLst>
                  <a:ext uri="{0D108BD9-81ED-4DB2-BD59-A6C34878D82A}">
                    <a16:rowId xmlns:a16="http://schemas.microsoft.com/office/drawing/2014/main" val="10003"/>
                  </a:ext>
                </a:extLst>
              </a:tr>
              <a:tr h="531261">
                <a:tc>
                  <a:txBody>
                    <a:bodyPr/>
                    <a:lstStyle/>
                    <a:p>
                      <a:pPr marL="0" algn="ctr" defTabSz="914400" rtl="0" eaLnBrk="1" latinLnBrk="0" hangingPunct="1"/>
                      <a:r>
                        <a:rPr lang="en-US" b="1" dirty="0"/>
                        <a:t>Lamotrigine</a:t>
                      </a:r>
                      <a:endParaRPr lang="en-US" dirty="0"/>
                    </a:p>
                  </a:txBody>
                  <a:tcPr/>
                </a:tc>
                <a:tc>
                  <a:txBody>
                    <a:bodyPr/>
                    <a:lstStyle/>
                    <a:p>
                      <a:pPr marL="0" algn="ctr" defTabSz="914400" rtl="0" eaLnBrk="1" latinLnBrk="0" hangingPunct="1"/>
                      <a:r>
                        <a:rPr lang="en-US" b="1" dirty="0"/>
                        <a:t>dose may need to be increase in pregnancy</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931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70C0"/>
                </a:solidFill>
              </a:rPr>
              <a:t>Counseling </a:t>
            </a:r>
            <a:endParaRPr lang="ar-KW" b="1" dirty="0">
              <a:solidFill>
                <a:srgbClr val="0070C0"/>
              </a:solidFill>
            </a:endParaRPr>
          </a:p>
        </p:txBody>
      </p:sp>
      <p:sp>
        <p:nvSpPr>
          <p:cNvPr id="3" name="Content Placeholder 2"/>
          <p:cNvSpPr>
            <a:spLocks noGrp="1"/>
          </p:cNvSpPr>
          <p:nvPr>
            <p:ph idx="1"/>
          </p:nvPr>
        </p:nvSpPr>
        <p:spPr/>
        <p:txBody>
          <a:bodyPr/>
          <a:lstStyle/>
          <a:p>
            <a:pPr algn="l" rtl="0"/>
            <a:r>
              <a:rPr lang="en-US" b="1" dirty="0">
                <a:solidFill>
                  <a:srgbClr val="0070C0"/>
                </a:solidFill>
              </a:rPr>
              <a:t>Endocrinology</a:t>
            </a:r>
          </a:p>
          <a:p>
            <a:pPr marL="514350" indent="-514350" algn="l" rtl="0">
              <a:buAutoNum type="arabicPeriod"/>
            </a:pPr>
            <a:r>
              <a:rPr lang="en-US" b="1" dirty="0"/>
              <a:t>Diabetes Mellitus ( follow up, </a:t>
            </a:r>
            <a:r>
              <a:rPr lang="en-US" b="1" dirty="0" err="1"/>
              <a:t>prediabetes</a:t>
            </a:r>
            <a:r>
              <a:rPr lang="en-US" b="1" dirty="0"/>
              <a:t>)</a:t>
            </a:r>
          </a:p>
          <a:p>
            <a:pPr marL="514350" indent="-514350" algn="l" rtl="0">
              <a:buAutoNum type="arabicPeriod"/>
            </a:pPr>
            <a:r>
              <a:rPr lang="en-US" b="1" dirty="0"/>
              <a:t>Thyroid diseases (hypothyroidism, subclinical hypothyroidism). </a:t>
            </a:r>
            <a:r>
              <a:rPr lang="en-US" b="1" dirty="0">
                <a:sym typeface="Wingdings" pitchFamily="2" charset="2"/>
              </a:rPr>
              <a:t> will be mentioned in the </a:t>
            </a:r>
            <a:r>
              <a:rPr lang="en-US" b="1" dirty="0">
                <a:solidFill>
                  <a:srgbClr val="0070C0"/>
                </a:solidFill>
                <a:sym typeface="Wingdings" pitchFamily="2" charset="2"/>
              </a:rPr>
              <a:t>Data station</a:t>
            </a:r>
            <a:r>
              <a:rPr lang="en-US" b="1" dirty="0">
                <a:sym typeface="Wingdings" pitchFamily="2" charset="2"/>
              </a:rPr>
              <a:t>.</a:t>
            </a:r>
          </a:p>
        </p:txBody>
      </p:sp>
    </p:spTree>
    <p:extLst>
      <p:ext uri="{BB962C8B-B14F-4D97-AF65-F5344CB8AC3E}">
        <p14:creationId xmlns:p14="http://schemas.microsoft.com/office/powerpoint/2010/main" val="290422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404664"/>
            <a:ext cx="5400600" cy="5904656"/>
          </a:xfrm>
        </p:spPr>
      </p:pic>
    </p:spTree>
    <p:extLst>
      <p:ext uri="{BB962C8B-B14F-4D97-AF65-F5344CB8AC3E}">
        <p14:creationId xmlns:p14="http://schemas.microsoft.com/office/powerpoint/2010/main" val="1905472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7468</TotalTime>
  <Words>3127</Words>
  <Application>Microsoft Office PowerPoint</Application>
  <PresentationFormat>On-screen Show (4:3)</PresentationFormat>
  <Paragraphs>453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OSCE workshop The 4th family medicine review course Dr. Sara AlHammouri</vt:lpstr>
      <vt:lpstr>Counseling </vt:lpstr>
      <vt:lpstr>PowerPoint Presentation</vt:lpstr>
      <vt:lpstr>Headache </vt:lpstr>
      <vt:lpstr>PowerPoint Presentation</vt:lpstr>
      <vt:lpstr>Anticonvulsants (breast feeding/pregnancy) </vt:lpstr>
      <vt:lpstr>Anticonvulsants (breast feeding/pregnancy) </vt:lpstr>
      <vt:lpstr>Counseling </vt:lpstr>
      <vt:lpstr>PowerPoint Presentation</vt:lpstr>
      <vt:lpstr>Prediabetes </vt:lpstr>
      <vt:lpstr>PowerPoint Presentation</vt:lpstr>
      <vt:lpstr>PowerPoint Presentation</vt:lpstr>
      <vt:lpstr>Management </vt:lpstr>
      <vt:lpstr>PowerPoint Presentation</vt:lpstr>
      <vt:lpstr>Counseling </vt:lpstr>
      <vt:lpstr>PowerPoint Presentation</vt:lpstr>
      <vt:lpstr>Nocturnal enuresis</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Toilet training</vt:lpstr>
      <vt:lpstr>PowerPoint Presentation</vt:lpstr>
      <vt:lpstr>Constipation </vt:lpstr>
      <vt:lpstr>Constipation </vt:lpstr>
      <vt:lpstr>Constipation </vt:lpstr>
      <vt:lpstr>Constipation </vt:lpstr>
      <vt:lpstr>PowerPoint Presentation</vt:lpstr>
      <vt:lpstr>PowerPoint Presentation</vt:lpstr>
      <vt:lpstr>PowerPoint Presentation</vt:lpstr>
      <vt:lpstr>Encopresis </vt:lpstr>
      <vt:lpstr>PowerPoint Presentation</vt:lpstr>
      <vt:lpstr>Head lice</vt:lpstr>
      <vt:lpstr>PowerPoint Presentation</vt:lpstr>
      <vt:lpstr>PowerPoint Presentation</vt:lpstr>
      <vt:lpstr>PowerPoint Presentation</vt:lpstr>
      <vt:lpstr>Enterobiasis (pinworm)</vt:lpstr>
      <vt:lpstr>PowerPoint Presentation</vt:lpstr>
      <vt:lpstr>PowerPoint Presentation</vt:lpstr>
      <vt:lpstr>PowerPoint Presentation</vt:lpstr>
      <vt:lpstr>Febrile convulsion</vt:lpstr>
      <vt:lpstr>PowerPoint Presentation</vt:lpstr>
      <vt:lpstr>PowerPoint Presentation</vt:lpstr>
      <vt:lpstr>PowerPoint Presentation</vt:lpstr>
      <vt:lpstr>Breast feeding/ weaning</vt:lpstr>
      <vt:lpstr>PowerPoint Presentation</vt:lpstr>
      <vt:lpstr>ADHD</vt:lpstr>
      <vt:lpstr>ADHD</vt:lpstr>
      <vt:lpstr>PowerPoint Presentation</vt:lpstr>
      <vt:lpstr>ADHD</vt:lpstr>
      <vt:lpstr>ADHD</vt:lpstr>
      <vt:lpstr>ADHD</vt:lpstr>
      <vt:lpstr>ADHD</vt:lpstr>
      <vt:lpstr>PowerPoint Presentation</vt:lpstr>
      <vt:lpstr>Down syndrome</vt:lpstr>
      <vt:lpstr>PowerPoint Presentation</vt:lpstr>
      <vt:lpstr>Autism</vt:lpstr>
      <vt:lpstr>Counseling </vt:lpstr>
      <vt:lpstr>PowerPoint Presentation</vt:lpstr>
      <vt:lpstr>Obesity  (bariatric surgery)</vt:lpstr>
      <vt:lpstr>PowerPoint Presentation</vt:lpstr>
      <vt:lpstr>PowerPoint Presentation</vt:lpstr>
      <vt:lpstr>Breast cancer screening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Unknown User</cp:lastModifiedBy>
  <cp:revision>203</cp:revision>
  <dcterms:created xsi:type="dcterms:W3CDTF">2016-08-20T10:24:52Z</dcterms:created>
  <dcterms:modified xsi:type="dcterms:W3CDTF">2019-04-20T05:18:15Z</dcterms:modified>
</cp:coreProperties>
</file>